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Lst>
  <p:sldSz cy="8229600" cx="14630400"/>
  <p:notesSz cx="8229600" cy="14630400"/>
  <p:embeddedFontLst>
    <p:embeddedFont>
      <p:font typeface="DM Sans Medium"/>
      <p:regular r:id="rId18"/>
      <p:bold r:id="rId19"/>
      <p:italic r:id="rId20"/>
      <p:boldItalic r:id="rId21"/>
    </p:embeddedFont>
    <p:embeddedFont>
      <p:font typeface="PT Serif"/>
      <p:regular r:id="rId22"/>
      <p:bold r:id="rId23"/>
      <p:italic r:id="rId24"/>
      <p:boldItalic r:id="rId25"/>
    </p:embeddedFont>
    <p:embeddedFont>
      <p:font typeface="DM Sans"/>
      <p:regular r:id="rId26"/>
      <p:bold r:id="rId27"/>
      <p:italic r:id="rId28"/>
      <p:boldItalic r:id="rId2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30" roundtripDataSignature="AMtx7mjYmAU0Iww5lGpoOPqW7J2b65zBs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DMSansMedium-italic.fntdata"/><Relationship Id="rId22" Type="http://schemas.openxmlformats.org/officeDocument/2006/relationships/font" Target="fonts/PTSerif-regular.fntdata"/><Relationship Id="rId21" Type="http://schemas.openxmlformats.org/officeDocument/2006/relationships/font" Target="fonts/DMSansMedium-boldItalic.fntdata"/><Relationship Id="rId24" Type="http://schemas.openxmlformats.org/officeDocument/2006/relationships/font" Target="fonts/PTSerif-italic.fntdata"/><Relationship Id="rId23" Type="http://schemas.openxmlformats.org/officeDocument/2006/relationships/font" Target="fonts/PTSerif-bold.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DMSans-regular.fntdata"/><Relationship Id="rId25" Type="http://schemas.openxmlformats.org/officeDocument/2006/relationships/font" Target="fonts/PTSerif-boldItalic.fntdata"/><Relationship Id="rId28" Type="http://schemas.openxmlformats.org/officeDocument/2006/relationships/font" Target="fonts/DMSans-italic.fntdata"/><Relationship Id="rId27" Type="http://schemas.openxmlformats.org/officeDocument/2006/relationships/font" Target="fonts/DMSans-bold.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DMSans-boldItalic.fntdata"/><Relationship Id="rId7" Type="http://schemas.openxmlformats.org/officeDocument/2006/relationships/slide" Target="slides/slide3.xml"/><Relationship Id="rId8" Type="http://schemas.openxmlformats.org/officeDocument/2006/relationships/slide" Target="slides/slide4.xml"/><Relationship Id="rId30" Type="http://customschemas.google.com/relationships/presentationmetadata" Target="metadata"/><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font" Target="fonts/DMSansMedium-bold.fntdata"/><Relationship Id="rId18" Type="http://schemas.openxmlformats.org/officeDocument/2006/relationships/font" Target="fonts/DMSansMedium-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1371850" y="1097275"/>
            <a:ext cx="5486650" cy="54864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822950" y="6949425"/>
            <a:ext cx="6583675" cy="6583675"/>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 name="Shape 49"/>
        <p:cNvGrpSpPr/>
        <p:nvPr/>
      </p:nvGrpSpPr>
      <p:grpSpPr>
        <a:xfrm>
          <a:off x="0" y="0"/>
          <a:ext cx="0" cy="0"/>
          <a:chOff x="0" y="0"/>
          <a:chExt cx="0" cy="0"/>
        </a:xfrm>
      </p:grpSpPr>
      <p:sp>
        <p:nvSpPr>
          <p:cNvPr id="50" name="Google Shape;50;g3229c2bed87_1_0: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1" name="Google Shape;51;g3229c2bed87_1_0: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Arial"/>
              <a:ea typeface="Arial"/>
              <a:cs typeface="Arial"/>
              <a:sym typeface="Arial"/>
            </a:endParaRPr>
          </a:p>
        </p:txBody>
      </p:sp>
      <p:sp>
        <p:nvSpPr>
          <p:cNvPr id="52" name="Google Shape;52;g3229c2bed87_1_0: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b="0" i="0" lang="en-US" sz="1800" u="none" cap="none" strike="noStrike">
                <a:solidFill>
                  <a:schemeClr val="dk1"/>
                </a:solidFill>
                <a:latin typeface="Arial"/>
                <a:ea typeface="Arial"/>
                <a:cs typeface="Arial"/>
                <a:sym typeface="Arial"/>
              </a:rPr>
              <a:t>‹#›</a:t>
            </a:fld>
            <a:endParaRPr sz="1800">
              <a:solidFill>
                <a:schemeClr val="dk1"/>
              </a:solidFill>
              <a:latin typeface="Arial"/>
              <a:ea typeface="Arial"/>
              <a:cs typeface="Arial"/>
              <a:sym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3229c2bed87_1_153: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13" name="Google Shape;213;g3229c2bed87_1_153: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Arial"/>
              <a:ea typeface="Arial"/>
              <a:cs typeface="Arial"/>
              <a:sym typeface="Arial"/>
            </a:endParaRPr>
          </a:p>
        </p:txBody>
      </p:sp>
      <p:sp>
        <p:nvSpPr>
          <p:cNvPr id="214" name="Google Shape;214;g3229c2bed87_1_153: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Arial"/>
                <a:ea typeface="Arial"/>
                <a:cs typeface="Arial"/>
                <a:sym typeface="Arial"/>
              </a:rPr>
              <a:t>‹#›</a:t>
            </a:fld>
            <a:endParaRPr sz="1800">
              <a:solidFill>
                <a:schemeClr val="dk1"/>
              </a:solidFill>
              <a:latin typeface="Arial"/>
              <a:ea typeface="Arial"/>
              <a:cs typeface="Arial"/>
              <a:sym typeface="Aria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3229c2bed87_1_166: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26" name="Google Shape;226;g3229c2bed87_1_166: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Arial"/>
              <a:ea typeface="Arial"/>
              <a:cs typeface="Arial"/>
              <a:sym typeface="Arial"/>
            </a:endParaRPr>
          </a:p>
        </p:txBody>
      </p:sp>
      <p:sp>
        <p:nvSpPr>
          <p:cNvPr id="227" name="Google Shape;227;g3229c2bed87_1_166: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Arial"/>
                <a:ea typeface="Arial"/>
                <a:cs typeface="Arial"/>
                <a:sym typeface="Arial"/>
              </a:rPr>
              <a:t>‹#›</a:t>
            </a:fld>
            <a:endParaRPr sz="1800">
              <a:solidFill>
                <a:schemeClr val="dk1"/>
              </a:solidFill>
              <a:latin typeface="Arial"/>
              <a:ea typeface="Arial"/>
              <a:cs typeface="Arial"/>
              <a:sym typeface="Aria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3229c2bed87_1_179: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40" name="Google Shape;240;g3229c2bed87_1_179: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Arial"/>
              <a:ea typeface="Arial"/>
              <a:cs typeface="Arial"/>
              <a:sym typeface="Arial"/>
            </a:endParaRPr>
          </a:p>
        </p:txBody>
      </p:sp>
      <p:sp>
        <p:nvSpPr>
          <p:cNvPr id="241" name="Google Shape;241;g3229c2bed87_1_179: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Arial"/>
                <a:ea typeface="Arial"/>
                <a:cs typeface="Arial"/>
                <a:sym typeface="Arial"/>
              </a:rPr>
              <a:t>‹#›</a:t>
            </a:fld>
            <a:endParaRPr sz="1800">
              <a:solidFill>
                <a:schemeClr val="dk1"/>
              </a:solidFill>
              <a:latin typeface="Arial"/>
              <a:ea typeface="Arial"/>
              <a:cs typeface="Arial"/>
              <a:sym typeface="Aria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3229c2bed87_1_193: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55" name="Google Shape;255;g3229c2bed87_1_193: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Arial"/>
              <a:ea typeface="Arial"/>
              <a:cs typeface="Arial"/>
              <a:sym typeface="Arial"/>
            </a:endParaRPr>
          </a:p>
        </p:txBody>
      </p:sp>
      <p:sp>
        <p:nvSpPr>
          <p:cNvPr id="256" name="Google Shape;256;g3229c2bed87_1_193: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Arial"/>
                <a:ea typeface="Arial"/>
                <a:cs typeface="Arial"/>
                <a:sym typeface="Arial"/>
              </a:rPr>
              <a:t>‹#›</a:t>
            </a:fld>
            <a:endParaRPr sz="1800">
              <a:solidFill>
                <a:schemeClr val="dk1"/>
              </a:solidFill>
              <a:latin typeface="Arial"/>
              <a:ea typeface="Arial"/>
              <a:cs typeface="Arial"/>
              <a:sym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g3229c2bed87_1_9: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1" name="Google Shape;61;g3229c2bed87_1_9: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Arial"/>
              <a:ea typeface="Arial"/>
              <a:cs typeface="Arial"/>
              <a:sym typeface="Arial"/>
            </a:endParaRPr>
          </a:p>
        </p:txBody>
      </p:sp>
      <p:sp>
        <p:nvSpPr>
          <p:cNvPr id="62" name="Google Shape;62;g3229c2bed87_1_9: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Arial"/>
                <a:ea typeface="Arial"/>
                <a:cs typeface="Arial"/>
                <a:sym typeface="Arial"/>
              </a:rPr>
              <a:t>‹#›</a:t>
            </a:fld>
            <a:endParaRPr sz="1800">
              <a:solidFill>
                <a:schemeClr val="dk1"/>
              </a:solidFill>
              <a:latin typeface="Arial"/>
              <a:ea typeface="Arial"/>
              <a:cs typeface="Arial"/>
              <a:sym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3229c2bed87_1_27: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80" name="Google Shape;80;g3229c2bed87_1_27: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Arial"/>
              <a:ea typeface="Arial"/>
              <a:cs typeface="Arial"/>
              <a:sym typeface="Arial"/>
            </a:endParaRPr>
          </a:p>
        </p:txBody>
      </p:sp>
      <p:sp>
        <p:nvSpPr>
          <p:cNvPr id="81" name="Google Shape;81;g3229c2bed87_1_27: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Arial"/>
                <a:ea typeface="Arial"/>
                <a:cs typeface="Arial"/>
                <a:sym typeface="Arial"/>
              </a:rPr>
              <a:t>‹#›</a:t>
            </a:fld>
            <a:endParaRPr sz="1800">
              <a:solidFill>
                <a:schemeClr val="dk1"/>
              </a:solidFill>
              <a:latin typeface="Arial"/>
              <a:ea typeface="Arial"/>
              <a:cs typeface="Arial"/>
              <a:sym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3229c2bed87_1_39:notes"/>
          <p:cNvSpPr/>
          <p:nvPr>
            <p:ph idx="2" type="sldImg"/>
          </p:nvPr>
        </p:nvSpPr>
        <p:spPr>
          <a:xfrm>
            <a:off x="-1166813" y="0"/>
            <a:ext cx="5334000" cy="30003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93" name="Google Shape;93;g3229c2bed87_1_39: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200"/>
              <a:buFont typeface="Arial"/>
              <a:buNone/>
            </a:pPr>
            <a:r>
              <a:t/>
            </a:r>
            <a:endParaRPr sz="1200">
              <a:solidFill>
                <a:schemeClr val="dk1"/>
              </a:solidFill>
              <a:latin typeface="Arial"/>
              <a:ea typeface="Arial"/>
              <a:cs typeface="Arial"/>
              <a:sym typeface="Arial"/>
            </a:endParaRPr>
          </a:p>
        </p:txBody>
      </p:sp>
      <p:sp>
        <p:nvSpPr>
          <p:cNvPr id="94" name="Google Shape;94;g3229c2bed87_1_39: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800"/>
              <a:buFont typeface="Arial"/>
              <a:buNone/>
            </a:pPr>
            <a:fld id="{00000000-1234-1234-1234-123412341234}" type="slidenum">
              <a:rPr lang="en-US" sz="1800">
                <a:solidFill>
                  <a:schemeClr val="dk1"/>
                </a:solidFill>
                <a:latin typeface="Arial"/>
                <a:ea typeface="Arial"/>
                <a:cs typeface="Arial"/>
                <a:sym typeface="Arial"/>
              </a:rPr>
              <a:t>‹#›</a:t>
            </a:fld>
            <a:endParaRPr sz="1800">
              <a:solidFill>
                <a:schemeClr val="dk1"/>
              </a:solidFill>
              <a:latin typeface="Arial"/>
              <a:ea typeface="Arial"/>
              <a:cs typeface="Arial"/>
              <a:sym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3229c2bed87_1_45: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00" name="Google Shape;100;g3229c2bed87_1_45: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Arial"/>
              <a:ea typeface="Arial"/>
              <a:cs typeface="Arial"/>
              <a:sym typeface="Arial"/>
            </a:endParaRPr>
          </a:p>
        </p:txBody>
      </p:sp>
      <p:sp>
        <p:nvSpPr>
          <p:cNvPr id="101" name="Google Shape;101;g3229c2bed87_1_45: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Arial"/>
                <a:ea typeface="Arial"/>
                <a:cs typeface="Arial"/>
                <a:sym typeface="Arial"/>
              </a:rPr>
              <a:t>‹#›</a:t>
            </a:fld>
            <a:endParaRPr sz="1800">
              <a:solidFill>
                <a:schemeClr val="dk1"/>
              </a:solidFill>
              <a:latin typeface="Arial"/>
              <a:ea typeface="Arial"/>
              <a:cs typeface="Arial"/>
              <a:sym typeface="Aria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3229c2bed87_1_67: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23" name="Google Shape;123;g3229c2bed87_1_67: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Arial"/>
              <a:ea typeface="Arial"/>
              <a:cs typeface="Arial"/>
              <a:sym typeface="Arial"/>
            </a:endParaRPr>
          </a:p>
        </p:txBody>
      </p:sp>
      <p:sp>
        <p:nvSpPr>
          <p:cNvPr id="124" name="Google Shape;124;g3229c2bed87_1_67: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Arial"/>
                <a:ea typeface="Arial"/>
                <a:cs typeface="Arial"/>
                <a:sym typeface="Arial"/>
              </a:rPr>
              <a:t>‹#›</a:t>
            </a:fld>
            <a:endParaRPr sz="1800">
              <a:solidFill>
                <a:schemeClr val="dk1"/>
              </a:solidFill>
              <a:latin typeface="Arial"/>
              <a:ea typeface="Arial"/>
              <a:cs typeface="Arial"/>
              <a:sym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3229c2bed87_1_93: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50" name="Google Shape;150;g3229c2bed87_1_93: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Arial"/>
              <a:ea typeface="Arial"/>
              <a:cs typeface="Arial"/>
              <a:sym typeface="Arial"/>
            </a:endParaRPr>
          </a:p>
        </p:txBody>
      </p:sp>
      <p:sp>
        <p:nvSpPr>
          <p:cNvPr id="151" name="Google Shape;151;g3229c2bed87_1_93: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Arial"/>
                <a:ea typeface="Arial"/>
                <a:cs typeface="Arial"/>
                <a:sym typeface="Arial"/>
              </a:rPr>
              <a:t>‹#›</a:t>
            </a:fld>
            <a:endParaRPr sz="1800">
              <a:solidFill>
                <a:schemeClr val="dk1"/>
              </a:solidFill>
              <a:latin typeface="Arial"/>
              <a:ea typeface="Arial"/>
              <a:cs typeface="Arial"/>
              <a:sym typeface="Aria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3229c2bed87_1_111: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69" name="Google Shape;169;g3229c2bed87_1_111: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Arial"/>
              <a:ea typeface="Arial"/>
              <a:cs typeface="Arial"/>
              <a:sym typeface="Arial"/>
            </a:endParaRPr>
          </a:p>
        </p:txBody>
      </p:sp>
      <p:sp>
        <p:nvSpPr>
          <p:cNvPr id="170" name="Google Shape;170;g3229c2bed87_1_111: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Arial"/>
                <a:ea typeface="Arial"/>
                <a:cs typeface="Arial"/>
                <a:sym typeface="Arial"/>
              </a:rPr>
              <a:t>‹#›</a:t>
            </a:fld>
            <a:endParaRPr sz="1800">
              <a:solidFill>
                <a:schemeClr val="dk1"/>
              </a:solidFill>
              <a:latin typeface="Arial"/>
              <a:ea typeface="Arial"/>
              <a:cs typeface="Arial"/>
              <a:sym typeface="Aria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3229c2bed87_1_133: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92" name="Google Shape;192;g3229c2bed87_1_133: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Arial"/>
              <a:ea typeface="Arial"/>
              <a:cs typeface="Arial"/>
              <a:sym typeface="Arial"/>
            </a:endParaRPr>
          </a:p>
        </p:txBody>
      </p:sp>
      <p:sp>
        <p:nvSpPr>
          <p:cNvPr id="193" name="Google Shape;193;g3229c2bed87_1_133: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Arial"/>
                <a:ea typeface="Arial"/>
                <a:cs typeface="Arial"/>
                <a:sym typeface="Arial"/>
              </a:rPr>
              <a:t>‹#›</a:t>
            </a:fld>
            <a:endParaRPr sz="1800">
              <a:solidFill>
                <a:schemeClr val="dk1"/>
              </a:solidFill>
              <a:latin typeface="Arial"/>
              <a:ea typeface="Arial"/>
              <a:cs typeface="Arial"/>
              <a:sym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2 master">
  <p:cSld name="Slide 2 master">
    <p:spTree>
      <p:nvGrpSpPr>
        <p:cNvPr id="6" name="Shape 6"/>
        <p:cNvGrpSpPr/>
        <p:nvPr/>
      </p:nvGrpSpPr>
      <p:grpSpPr>
        <a:xfrm>
          <a:off x="0" y="0"/>
          <a:ext cx="0" cy="0"/>
          <a:chOff x="0" y="0"/>
          <a:chExt cx="0" cy="0"/>
        </a:xfrm>
      </p:grpSpPr>
      <p:pic>
        <p:nvPicPr>
          <p:cNvPr descr="preencoded.png" id="7" name="Google Shape;7;p18"/>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8" name="Google Shape;8;p18"/>
          <p:cNvSpPr/>
          <p:nvPr/>
        </p:nvSpPr>
        <p:spPr>
          <a:xfrm>
            <a:off x="0" y="0"/>
            <a:ext cx="14630400" cy="8229600"/>
          </a:xfrm>
          <a:prstGeom prst="rect">
            <a:avLst/>
          </a:prstGeom>
          <a:solidFill>
            <a:srgbClr val="FFFFFF">
              <a:alpha val="9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1 master">
  <p:cSld name="Slide 11 master">
    <p:spTree>
      <p:nvGrpSpPr>
        <p:cNvPr id="33" name="Shape 33"/>
        <p:cNvGrpSpPr/>
        <p:nvPr/>
      </p:nvGrpSpPr>
      <p:grpSpPr>
        <a:xfrm>
          <a:off x="0" y="0"/>
          <a:ext cx="0" cy="0"/>
          <a:chOff x="0" y="0"/>
          <a:chExt cx="0" cy="0"/>
        </a:xfrm>
      </p:grpSpPr>
      <p:pic>
        <p:nvPicPr>
          <p:cNvPr descr="preencoded.png" id="34" name="Google Shape;34;p27"/>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35" name="Google Shape;35;p27"/>
          <p:cNvSpPr/>
          <p:nvPr/>
        </p:nvSpPr>
        <p:spPr>
          <a:xfrm>
            <a:off x="0" y="0"/>
            <a:ext cx="14630400" cy="8229600"/>
          </a:xfrm>
          <a:prstGeom prst="rect">
            <a:avLst/>
          </a:prstGeom>
          <a:solidFill>
            <a:srgbClr val="FFFFFF">
              <a:alpha val="9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2 master">
  <p:cSld name="Slide 12 master">
    <p:spTree>
      <p:nvGrpSpPr>
        <p:cNvPr id="36" name="Shape 36"/>
        <p:cNvGrpSpPr/>
        <p:nvPr/>
      </p:nvGrpSpPr>
      <p:grpSpPr>
        <a:xfrm>
          <a:off x="0" y="0"/>
          <a:ext cx="0" cy="0"/>
          <a:chOff x="0" y="0"/>
          <a:chExt cx="0" cy="0"/>
        </a:xfrm>
      </p:grpSpPr>
      <p:pic>
        <p:nvPicPr>
          <p:cNvPr descr="preencoded.png" id="37" name="Google Shape;37;p28"/>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38" name="Google Shape;38;p28"/>
          <p:cNvSpPr/>
          <p:nvPr/>
        </p:nvSpPr>
        <p:spPr>
          <a:xfrm>
            <a:off x="0" y="0"/>
            <a:ext cx="14630400" cy="8229600"/>
          </a:xfrm>
          <a:prstGeom prst="rect">
            <a:avLst/>
          </a:prstGeom>
          <a:solidFill>
            <a:srgbClr val="FFFFFF">
              <a:alpha val="9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3 master">
  <p:cSld name="Slide 13 master">
    <p:spTree>
      <p:nvGrpSpPr>
        <p:cNvPr id="39" name="Shape 39"/>
        <p:cNvGrpSpPr/>
        <p:nvPr/>
      </p:nvGrpSpPr>
      <p:grpSpPr>
        <a:xfrm>
          <a:off x="0" y="0"/>
          <a:ext cx="0" cy="0"/>
          <a:chOff x="0" y="0"/>
          <a:chExt cx="0" cy="0"/>
        </a:xfrm>
      </p:grpSpPr>
      <p:pic>
        <p:nvPicPr>
          <p:cNvPr descr="preencoded.png" id="40" name="Google Shape;40;p29"/>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41" name="Google Shape;41;p29"/>
          <p:cNvSpPr/>
          <p:nvPr/>
        </p:nvSpPr>
        <p:spPr>
          <a:xfrm>
            <a:off x="0" y="0"/>
            <a:ext cx="14630400" cy="8229600"/>
          </a:xfrm>
          <a:prstGeom prst="rect">
            <a:avLst/>
          </a:prstGeom>
          <a:solidFill>
            <a:srgbClr val="FFFFFF">
              <a:alpha val="9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4 master">
  <p:cSld name="Slide 14 master">
    <p:spTree>
      <p:nvGrpSpPr>
        <p:cNvPr id="42" name="Shape 42"/>
        <p:cNvGrpSpPr/>
        <p:nvPr/>
      </p:nvGrpSpPr>
      <p:grpSpPr>
        <a:xfrm>
          <a:off x="0" y="0"/>
          <a:ext cx="0" cy="0"/>
          <a:chOff x="0" y="0"/>
          <a:chExt cx="0" cy="0"/>
        </a:xfrm>
      </p:grpSpPr>
      <p:pic>
        <p:nvPicPr>
          <p:cNvPr descr="preencoded.png" id="43" name="Google Shape;43;p30"/>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44" name="Google Shape;44;p30"/>
          <p:cNvSpPr/>
          <p:nvPr/>
        </p:nvSpPr>
        <p:spPr>
          <a:xfrm>
            <a:off x="0" y="0"/>
            <a:ext cx="14630400" cy="8229600"/>
          </a:xfrm>
          <a:prstGeom prst="rect">
            <a:avLst/>
          </a:prstGeom>
          <a:solidFill>
            <a:srgbClr val="FFFFFF">
              <a:alpha val="9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p:cSld name="DEFAULT">
    <p:bg>
      <p:bgPr>
        <a:solidFill>
          <a:schemeClr val="lt1"/>
        </a:solidFill>
      </p:bgPr>
    </p:bg>
    <p:spTree>
      <p:nvGrpSpPr>
        <p:cNvPr id="45" name="Shape 45"/>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 master">
  <p:cSld name="Slide 1 master">
    <p:spTree>
      <p:nvGrpSpPr>
        <p:cNvPr id="46" name="Shape 46"/>
        <p:cNvGrpSpPr/>
        <p:nvPr/>
      </p:nvGrpSpPr>
      <p:grpSpPr>
        <a:xfrm>
          <a:off x="0" y="0"/>
          <a:ext cx="0" cy="0"/>
          <a:chOff x="0" y="0"/>
          <a:chExt cx="0" cy="0"/>
        </a:xfrm>
      </p:grpSpPr>
      <p:pic>
        <p:nvPicPr>
          <p:cNvPr descr="preencoded.png" id="47" name="Google Shape;47;p32"/>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48" name="Google Shape;48;p32"/>
          <p:cNvSpPr/>
          <p:nvPr/>
        </p:nvSpPr>
        <p:spPr>
          <a:xfrm>
            <a:off x="0" y="0"/>
            <a:ext cx="14630400" cy="8229600"/>
          </a:xfrm>
          <a:prstGeom prst="rect">
            <a:avLst/>
          </a:prstGeom>
          <a:solidFill>
            <a:srgbClr val="FFFFFF">
              <a:alpha val="9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3 master">
  <p:cSld name="Slide 3 master">
    <p:spTree>
      <p:nvGrpSpPr>
        <p:cNvPr id="9" name="Shape 9"/>
        <p:cNvGrpSpPr/>
        <p:nvPr/>
      </p:nvGrpSpPr>
      <p:grpSpPr>
        <a:xfrm>
          <a:off x="0" y="0"/>
          <a:ext cx="0" cy="0"/>
          <a:chOff x="0" y="0"/>
          <a:chExt cx="0" cy="0"/>
        </a:xfrm>
      </p:grpSpPr>
      <p:pic>
        <p:nvPicPr>
          <p:cNvPr descr="preencoded.png" id="10" name="Google Shape;10;p19"/>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11" name="Google Shape;11;p19"/>
          <p:cNvSpPr/>
          <p:nvPr/>
        </p:nvSpPr>
        <p:spPr>
          <a:xfrm>
            <a:off x="0" y="0"/>
            <a:ext cx="14630400" cy="8229600"/>
          </a:xfrm>
          <a:prstGeom prst="rect">
            <a:avLst/>
          </a:prstGeom>
          <a:solidFill>
            <a:srgbClr val="FFFFFF">
              <a:alpha val="9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4 master">
  <p:cSld name="Slide 4 master">
    <p:spTree>
      <p:nvGrpSpPr>
        <p:cNvPr id="12" name="Shape 12"/>
        <p:cNvGrpSpPr/>
        <p:nvPr/>
      </p:nvGrpSpPr>
      <p:grpSpPr>
        <a:xfrm>
          <a:off x="0" y="0"/>
          <a:ext cx="0" cy="0"/>
          <a:chOff x="0" y="0"/>
          <a:chExt cx="0" cy="0"/>
        </a:xfrm>
      </p:grpSpPr>
      <p:pic>
        <p:nvPicPr>
          <p:cNvPr descr="preencoded.png" id="13" name="Google Shape;13;p20"/>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14" name="Google Shape;14;p20"/>
          <p:cNvSpPr/>
          <p:nvPr/>
        </p:nvSpPr>
        <p:spPr>
          <a:xfrm>
            <a:off x="0" y="0"/>
            <a:ext cx="14630400" cy="8229600"/>
          </a:xfrm>
          <a:prstGeom prst="rect">
            <a:avLst/>
          </a:prstGeom>
          <a:solidFill>
            <a:srgbClr val="FFFFFF">
              <a:alpha val="9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5 master">
  <p:cSld name="Slide 5 master">
    <p:spTree>
      <p:nvGrpSpPr>
        <p:cNvPr id="15" name="Shape 15"/>
        <p:cNvGrpSpPr/>
        <p:nvPr/>
      </p:nvGrpSpPr>
      <p:grpSpPr>
        <a:xfrm>
          <a:off x="0" y="0"/>
          <a:ext cx="0" cy="0"/>
          <a:chOff x="0" y="0"/>
          <a:chExt cx="0" cy="0"/>
        </a:xfrm>
      </p:grpSpPr>
      <p:pic>
        <p:nvPicPr>
          <p:cNvPr descr="preencoded.png" id="16" name="Google Shape;16;p21"/>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17" name="Google Shape;17;p21"/>
          <p:cNvSpPr/>
          <p:nvPr/>
        </p:nvSpPr>
        <p:spPr>
          <a:xfrm>
            <a:off x="0" y="0"/>
            <a:ext cx="14630400" cy="8229600"/>
          </a:xfrm>
          <a:prstGeom prst="rect">
            <a:avLst/>
          </a:prstGeom>
          <a:solidFill>
            <a:srgbClr val="FFFFFF">
              <a:alpha val="9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6 master">
  <p:cSld name="Slide 6 master">
    <p:spTree>
      <p:nvGrpSpPr>
        <p:cNvPr id="18" name="Shape 18"/>
        <p:cNvGrpSpPr/>
        <p:nvPr/>
      </p:nvGrpSpPr>
      <p:grpSpPr>
        <a:xfrm>
          <a:off x="0" y="0"/>
          <a:ext cx="0" cy="0"/>
          <a:chOff x="0" y="0"/>
          <a:chExt cx="0" cy="0"/>
        </a:xfrm>
      </p:grpSpPr>
      <p:pic>
        <p:nvPicPr>
          <p:cNvPr descr="preencoded.png" id="19" name="Google Shape;19;p22"/>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20" name="Google Shape;20;p22"/>
          <p:cNvSpPr/>
          <p:nvPr/>
        </p:nvSpPr>
        <p:spPr>
          <a:xfrm>
            <a:off x="0" y="0"/>
            <a:ext cx="14630400" cy="8229600"/>
          </a:xfrm>
          <a:prstGeom prst="rect">
            <a:avLst/>
          </a:prstGeom>
          <a:solidFill>
            <a:srgbClr val="FFFFFF">
              <a:alpha val="9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7 master">
  <p:cSld name="Slide 7 master">
    <p:spTree>
      <p:nvGrpSpPr>
        <p:cNvPr id="21" name="Shape 21"/>
        <p:cNvGrpSpPr/>
        <p:nvPr/>
      </p:nvGrpSpPr>
      <p:grpSpPr>
        <a:xfrm>
          <a:off x="0" y="0"/>
          <a:ext cx="0" cy="0"/>
          <a:chOff x="0" y="0"/>
          <a:chExt cx="0" cy="0"/>
        </a:xfrm>
      </p:grpSpPr>
      <p:pic>
        <p:nvPicPr>
          <p:cNvPr descr="preencoded.png" id="22" name="Google Shape;22;p23"/>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23" name="Google Shape;23;p23"/>
          <p:cNvSpPr/>
          <p:nvPr/>
        </p:nvSpPr>
        <p:spPr>
          <a:xfrm>
            <a:off x="0" y="0"/>
            <a:ext cx="14630400" cy="8229600"/>
          </a:xfrm>
          <a:prstGeom prst="rect">
            <a:avLst/>
          </a:prstGeom>
          <a:solidFill>
            <a:srgbClr val="FFFFFF">
              <a:alpha val="9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8 master">
  <p:cSld name="Slide 8 master">
    <p:spTree>
      <p:nvGrpSpPr>
        <p:cNvPr id="24" name="Shape 24"/>
        <p:cNvGrpSpPr/>
        <p:nvPr/>
      </p:nvGrpSpPr>
      <p:grpSpPr>
        <a:xfrm>
          <a:off x="0" y="0"/>
          <a:ext cx="0" cy="0"/>
          <a:chOff x="0" y="0"/>
          <a:chExt cx="0" cy="0"/>
        </a:xfrm>
      </p:grpSpPr>
      <p:pic>
        <p:nvPicPr>
          <p:cNvPr descr="preencoded.png" id="25" name="Google Shape;25;p24"/>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26" name="Google Shape;26;p24"/>
          <p:cNvSpPr/>
          <p:nvPr/>
        </p:nvSpPr>
        <p:spPr>
          <a:xfrm>
            <a:off x="0" y="0"/>
            <a:ext cx="14630400" cy="8229600"/>
          </a:xfrm>
          <a:prstGeom prst="rect">
            <a:avLst/>
          </a:prstGeom>
          <a:solidFill>
            <a:srgbClr val="FFFFFF">
              <a:alpha val="9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9 master">
  <p:cSld name="Slide 9 master">
    <p:spTree>
      <p:nvGrpSpPr>
        <p:cNvPr id="27" name="Shape 27"/>
        <p:cNvGrpSpPr/>
        <p:nvPr/>
      </p:nvGrpSpPr>
      <p:grpSpPr>
        <a:xfrm>
          <a:off x="0" y="0"/>
          <a:ext cx="0" cy="0"/>
          <a:chOff x="0" y="0"/>
          <a:chExt cx="0" cy="0"/>
        </a:xfrm>
      </p:grpSpPr>
      <p:pic>
        <p:nvPicPr>
          <p:cNvPr descr="preencoded.png" id="28" name="Google Shape;28;p25"/>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29" name="Google Shape;29;p25"/>
          <p:cNvSpPr/>
          <p:nvPr/>
        </p:nvSpPr>
        <p:spPr>
          <a:xfrm>
            <a:off x="0" y="0"/>
            <a:ext cx="14630400" cy="8229600"/>
          </a:xfrm>
          <a:prstGeom prst="rect">
            <a:avLst/>
          </a:prstGeom>
          <a:solidFill>
            <a:srgbClr val="FFFFFF">
              <a:alpha val="9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0 master">
  <p:cSld name="Slide 10 master">
    <p:spTree>
      <p:nvGrpSpPr>
        <p:cNvPr id="30" name="Shape 30"/>
        <p:cNvGrpSpPr/>
        <p:nvPr/>
      </p:nvGrpSpPr>
      <p:grpSpPr>
        <a:xfrm>
          <a:off x="0" y="0"/>
          <a:ext cx="0" cy="0"/>
          <a:chOff x="0" y="0"/>
          <a:chExt cx="0" cy="0"/>
        </a:xfrm>
      </p:grpSpPr>
      <p:pic>
        <p:nvPicPr>
          <p:cNvPr descr="preencoded.png" id="31" name="Google Shape;31;p26"/>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32" name="Google Shape;32;p26"/>
          <p:cNvSpPr/>
          <p:nvPr/>
        </p:nvSpPr>
        <p:spPr>
          <a:xfrm>
            <a:off x="0" y="0"/>
            <a:ext cx="14630400" cy="8229600"/>
          </a:xfrm>
          <a:prstGeom prst="rect">
            <a:avLst/>
          </a:prstGeom>
          <a:solidFill>
            <a:srgbClr val="FFFFFF">
              <a:alpha val="9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xml"/><Relationship Id="rId3"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xml"/><Relationship Id="rId3" Type="http://schemas.openxmlformats.org/officeDocument/2006/relationships/image" Target="../media/image2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1.xml"/><Relationship Id="rId3"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1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2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3.png"/><Relationship Id="rId4" Type="http://schemas.openxmlformats.org/officeDocument/2006/relationships/image" Target="../media/image21.png"/><Relationship Id="rId5" Type="http://schemas.openxmlformats.org/officeDocument/2006/relationships/image" Target="../media/image17.png"/><Relationship Id="rId6"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20.png"/><Relationship Id="rId4" Type="http://schemas.openxmlformats.org/officeDocument/2006/relationships/image" Target="../media/image10.png"/><Relationship Id="rId5" Type="http://schemas.openxmlformats.org/officeDocument/2006/relationships/image" Target="../media/image9.png"/><Relationship Id="rId6" Type="http://schemas.openxmlformats.org/officeDocument/2006/relationships/image" Target="../media/image8.png"/><Relationship Id="rId7" Type="http://schemas.openxmlformats.org/officeDocument/2006/relationships/image" Target="../media/image1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 Id="rId3" Type="http://schemas.openxmlformats.org/officeDocument/2006/relationships/image" Target="../media/image15.png"/><Relationship Id="rId4" Type="http://schemas.openxmlformats.org/officeDocument/2006/relationships/image" Target="../media/image12.png"/><Relationship Id="rId5"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pic>
        <p:nvPicPr>
          <p:cNvPr descr="preencoded.png" id="54" name="Google Shape;54;g3229c2bed87_1_0"/>
          <p:cNvPicPr preferRelativeResize="0"/>
          <p:nvPr/>
        </p:nvPicPr>
        <p:blipFill rotWithShape="1">
          <a:blip r:embed="rId3">
            <a:alphaModFix/>
          </a:blip>
          <a:srcRect b="0" l="0" r="0" t="0"/>
          <a:stretch/>
        </p:blipFill>
        <p:spPr>
          <a:xfrm>
            <a:off x="0" y="0"/>
            <a:ext cx="5486400" cy="8229600"/>
          </a:xfrm>
          <a:prstGeom prst="rect">
            <a:avLst/>
          </a:prstGeom>
          <a:noFill/>
          <a:ln>
            <a:noFill/>
          </a:ln>
        </p:spPr>
      </p:pic>
      <p:sp>
        <p:nvSpPr>
          <p:cNvPr id="55" name="Google Shape;55;g3229c2bed87_1_0"/>
          <p:cNvSpPr/>
          <p:nvPr/>
        </p:nvSpPr>
        <p:spPr>
          <a:xfrm>
            <a:off x="6280190" y="2021086"/>
            <a:ext cx="7556400" cy="1488600"/>
          </a:xfrm>
          <a:prstGeom prst="rect">
            <a:avLst/>
          </a:prstGeom>
          <a:noFill/>
          <a:ln>
            <a:noFill/>
          </a:ln>
        </p:spPr>
        <p:txBody>
          <a:bodyPr anchorCtr="0" anchor="t" bIns="0" lIns="0" spcFirstLastPara="1" rIns="0" wrap="square" tIns="0">
            <a:noAutofit/>
          </a:bodyPr>
          <a:lstStyle/>
          <a:p>
            <a:pPr indent="0" lvl="0" marL="0" marR="0" rtl="0" algn="l">
              <a:lnSpc>
                <a:spcPct val="125806"/>
              </a:lnSpc>
              <a:spcBef>
                <a:spcPts val="0"/>
              </a:spcBef>
              <a:spcAft>
                <a:spcPts val="0"/>
              </a:spcAft>
              <a:buClr>
                <a:srgbClr val="020202"/>
              </a:buClr>
              <a:buSzPts val="4650"/>
              <a:buFont typeface="PT Serif"/>
              <a:buNone/>
            </a:pPr>
            <a:r>
              <a:rPr b="0" i="0" lang="en-US" sz="4650" u="none" cap="none" strike="noStrike">
                <a:solidFill>
                  <a:srgbClr val="020202"/>
                </a:solidFill>
                <a:latin typeface="PT Serif"/>
                <a:ea typeface="PT Serif"/>
                <a:cs typeface="PT Serif"/>
                <a:sym typeface="PT Serif"/>
              </a:rPr>
              <a:t>Intelligent Book Gifting: Elf Chatbot</a:t>
            </a:r>
            <a:endParaRPr b="0" i="0" sz="4650" u="none" cap="none" strike="noStrike">
              <a:solidFill>
                <a:schemeClr val="dk1"/>
              </a:solidFill>
              <a:latin typeface="Calibri"/>
              <a:ea typeface="Calibri"/>
              <a:cs typeface="Calibri"/>
              <a:sym typeface="Calibri"/>
            </a:endParaRPr>
          </a:p>
        </p:txBody>
      </p:sp>
      <p:sp>
        <p:nvSpPr>
          <p:cNvPr id="56" name="Google Shape;56;g3229c2bed87_1_0"/>
          <p:cNvSpPr/>
          <p:nvPr/>
        </p:nvSpPr>
        <p:spPr>
          <a:xfrm>
            <a:off x="6280190" y="3849767"/>
            <a:ext cx="7556400" cy="7257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383838"/>
              </a:buClr>
              <a:buSzPts val="1750"/>
              <a:buFont typeface="DM Sans"/>
              <a:buNone/>
            </a:pPr>
            <a:r>
              <a:rPr b="0" i="0" lang="en-US" sz="1750" u="none" cap="none" strike="noStrike">
                <a:solidFill>
                  <a:srgbClr val="383838"/>
                </a:solidFill>
                <a:latin typeface="DM Sans"/>
                <a:ea typeface="DM Sans"/>
                <a:cs typeface="DM Sans"/>
                <a:sym typeface="DM Sans"/>
              </a:rPr>
              <a:t>Revolutionizing the gifting experience through tailored book recommendations.</a:t>
            </a:r>
            <a:endParaRPr b="0" i="0" sz="1750" u="none" cap="none" strike="noStrike">
              <a:solidFill>
                <a:schemeClr val="dk1"/>
              </a:solidFill>
              <a:latin typeface="Calibri"/>
              <a:ea typeface="Calibri"/>
              <a:cs typeface="Calibri"/>
              <a:sym typeface="Calibri"/>
            </a:endParaRPr>
          </a:p>
        </p:txBody>
      </p:sp>
      <p:sp>
        <p:nvSpPr>
          <p:cNvPr id="57" name="Google Shape;57;g3229c2bed87_1_0"/>
          <p:cNvSpPr/>
          <p:nvPr/>
        </p:nvSpPr>
        <p:spPr>
          <a:xfrm>
            <a:off x="6280190" y="4830723"/>
            <a:ext cx="7556400" cy="7257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383838"/>
              </a:buClr>
              <a:buSzPts val="1750"/>
              <a:buFont typeface="DM Sans"/>
              <a:buNone/>
            </a:pPr>
            <a:r>
              <a:rPr b="1" i="0" lang="en-US" sz="1750" u="none" cap="none" strike="noStrike">
                <a:solidFill>
                  <a:srgbClr val="383838"/>
                </a:solidFill>
                <a:latin typeface="DM Sans"/>
                <a:ea typeface="DM Sans"/>
                <a:cs typeface="DM Sans"/>
                <a:sym typeface="DM Sans"/>
              </a:rPr>
              <a:t>Team:</a:t>
            </a:r>
            <a:r>
              <a:rPr b="0" i="0" lang="en-US" sz="1750" u="none" cap="none" strike="noStrike">
                <a:solidFill>
                  <a:srgbClr val="383838"/>
                </a:solidFill>
                <a:latin typeface="DM Sans"/>
                <a:ea typeface="DM Sans"/>
                <a:cs typeface="DM Sans"/>
                <a:sym typeface="DM Sans"/>
              </a:rPr>
              <a:t> Armando Zamora, Casandra Murray, Gazala Siddiqi, Jessica McCarty, Philip Klimkewicz</a:t>
            </a:r>
            <a:endParaRPr b="0" i="0" sz="1750" u="none" cap="none" strike="noStrike">
              <a:solidFill>
                <a:schemeClr val="dk1"/>
              </a:solidFill>
              <a:latin typeface="Calibri"/>
              <a:ea typeface="Calibri"/>
              <a:cs typeface="Calibri"/>
              <a:sym typeface="Calibri"/>
            </a:endParaRPr>
          </a:p>
        </p:txBody>
      </p:sp>
      <p:sp>
        <p:nvSpPr>
          <p:cNvPr id="58" name="Google Shape;58;g3229c2bed87_1_0"/>
          <p:cNvSpPr/>
          <p:nvPr/>
        </p:nvSpPr>
        <p:spPr>
          <a:xfrm>
            <a:off x="6395680" y="5961221"/>
            <a:ext cx="131700" cy="975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FFFFFF"/>
              </a:buClr>
              <a:buSzPts val="750"/>
              <a:buFont typeface="DM Sans Medium"/>
              <a:buNone/>
            </a:pPr>
            <a:r>
              <a:rPr b="0" i="0" lang="en-US" sz="750" u="none" cap="none" strike="noStrike">
                <a:solidFill>
                  <a:srgbClr val="FFFFFF"/>
                </a:solidFill>
                <a:latin typeface="DM Sans Medium"/>
                <a:ea typeface="DM Sans Medium"/>
                <a:cs typeface="DM Sans Medium"/>
                <a:sym typeface="DM Sans Medium"/>
              </a:rPr>
              <a:t>GS</a:t>
            </a:r>
            <a:endParaRPr b="0" i="0" sz="750" u="none" cap="none" strike="noStrike">
              <a:solidFill>
                <a:schemeClr val="dk1"/>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g3229c2bed87_1_153"/>
          <p:cNvSpPr/>
          <p:nvPr/>
        </p:nvSpPr>
        <p:spPr>
          <a:xfrm>
            <a:off x="495895" y="389573"/>
            <a:ext cx="5497800" cy="465000"/>
          </a:xfrm>
          <a:prstGeom prst="rect">
            <a:avLst/>
          </a:prstGeom>
          <a:noFill/>
          <a:ln>
            <a:noFill/>
          </a:ln>
        </p:spPr>
        <p:txBody>
          <a:bodyPr anchorCtr="0" anchor="t" bIns="0" lIns="0" spcFirstLastPara="1" rIns="0" wrap="square" tIns="0">
            <a:noAutofit/>
          </a:bodyPr>
          <a:lstStyle/>
          <a:p>
            <a:pPr indent="0" lvl="0" marL="0" marR="0" rtl="0" algn="l">
              <a:lnSpc>
                <a:spcPct val="125862"/>
              </a:lnSpc>
              <a:spcBef>
                <a:spcPts val="0"/>
              </a:spcBef>
              <a:spcAft>
                <a:spcPts val="0"/>
              </a:spcAft>
              <a:buClr>
                <a:srgbClr val="020202"/>
              </a:buClr>
              <a:buSzPts val="2900"/>
              <a:buFont typeface="PT Serif"/>
              <a:buNone/>
            </a:pPr>
            <a:r>
              <a:rPr lang="en-US" sz="2900">
                <a:solidFill>
                  <a:srgbClr val="020202"/>
                </a:solidFill>
                <a:latin typeface="PT Serif"/>
                <a:ea typeface="PT Serif"/>
                <a:cs typeface="PT Serif"/>
                <a:sym typeface="PT Serif"/>
              </a:rPr>
              <a:t>Chatbot Interface Demonstration</a:t>
            </a:r>
            <a:endParaRPr sz="2900">
              <a:solidFill>
                <a:schemeClr val="dk1"/>
              </a:solidFill>
              <a:latin typeface="Calibri"/>
              <a:ea typeface="Calibri"/>
              <a:cs typeface="Calibri"/>
              <a:sym typeface="Calibri"/>
            </a:endParaRPr>
          </a:p>
        </p:txBody>
      </p:sp>
      <p:sp>
        <p:nvSpPr>
          <p:cNvPr id="217" name="Google Shape;217;g3229c2bed87_1_153"/>
          <p:cNvSpPr/>
          <p:nvPr/>
        </p:nvSpPr>
        <p:spPr>
          <a:xfrm>
            <a:off x="495895" y="1137880"/>
            <a:ext cx="13638600" cy="453300"/>
          </a:xfrm>
          <a:prstGeom prst="rect">
            <a:avLst/>
          </a:prstGeom>
          <a:noFill/>
          <a:ln>
            <a:noFill/>
          </a:ln>
        </p:spPr>
        <p:txBody>
          <a:bodyPr anchorCtr="0" anchor="t" bIns="0" lIns="0" spcFirstLastPara="1" rIns="0" wrap="square" tIns="0">
            <a:noAutofit/>
          </a:bodyPr>
          <a:lstStyle/>
          <a:p>
            <a:pPr indent="0" lvl="0" marL="0" marR="0" rtl="0" algn="l">
              <a:lnSpc>
                <a:spcPct val="159090"/>
              </a:lnSpc>
              <a:spcBef>
                <a:spcPts val="0"/>
              </a:spcBef>
              <a:spcAft>
                <a:spcPts val="0"/>
              </a:spcAft>
              <a:buClr>
                <a:srgbClr val="383838"/>
              </a:buClr>
              <a:buSzPts val="1100"/>
              <a:buFont typeface="DM Sans"/>
              <a:buNone/>
            </a:pPr>
            <a:r>
              <a:rPr lang="en-US" sz="1100">
                <a:solidFill>
                  <a:srgbClr val="383838"/>
                </a:solidFill>
                <a:latin typeface="DM Sans"/>
                <a:ea typeface="DM Sans"/>
                <a:cs typeface="DM Sans"/>
                <a:sym typeface="DM Sans"/>
              </a:rPr>
              <a:t>Our Elf Chatbot features a clean, intuitive interface designed for ease of use. The image showcases the main chat window where users interact with the AI, inputting details about the gift recipient and receiving personalized book recommendations.</a:t>
            </a:r>
            <a:endParaRPr sz="1100">
              <a:solidFill>
                <a:schemeClr val="dk1"/>
              </a:solidFill>
              <a:latin typeface="Calibri"/>
              <a:ea typeface="Calibri"/>
              <a:cs typeface="Calibri"/>
              <a:sym typeface="Calibri"/>
            </a:endParaRPr>
          </a:p>
        </p:txBody>
      </p:sp>
      <p:sp>
        <p:nvSpPr>
          <p:cNvPr id="218" name="Google Shape;218;g3229c2bed87_1_153"/>
          <p:cNvSpPr/>
          <p:nvPr/>
        </p:nvSpPr>
        <p:spPr>
          <a:xfrm>
            <a:off x="495895" y="1750576"/>
            <a:ext cx="13638600" cy="226800"/>
          </a:xfrm>
          <a:prstGeom prst="rect">
            <a:avLst/>
          </a:prstGeom>
          <a:noFill/>
          <a:ln>
            <a:noFill/>
          </a:ln>
        </p:spPr>
        <p:txBody>
          <a:bodyPr anchorCtr="0" anchor="t" bIns="0" lIns="0" spcFirstLastPara="1" rIns="0" wrap="square" tIns="0">
            <a:noAutofit/>
          </a:bodyPr>
          <a:lstStyle/>
          <a:p>
            <a:pPr indent="0" lvl="0" marL="0" marR="0" rtl="0" algn="l">
              <a:lnSpc>
                <a:spcPct val="159090"/>
              </a:lnSpc>
              <a:spcBef>
                <a:spcPts val="0"/>
              </a:spcBef>
              <a:spcAft>
                <a:spcPts val="0"/>
              </a:spcAft>
              <a:buClr>
                <a:srgbClr val="383838"/>
              </a:buClr>
              <a:buSzPts val="1100"/>
              <a:buFont typeface="DM Sans"/>
              <a:buNone/>
            </a:pPr>
            <a:r>
              <a:rPr lang="en-US" sz="1100">
                <a:solidFill>
                  <a:srgbClr val="383838"/>
                </a:solidFill>
                <a:latin typeface="DM Sans"/>
                <a:ea typeface="DM Sans"/>
                <a:cs typeface="DM Sans"/>
                <a:sym typeface="DM Sans"/>
              </a:rPr>
              <a:t>Key features visible in the interface include:</a:t>
            </a:r>
            <a:endParaRPr sz="1100">
              <a:solidFill>
                <a:schemeClr val="dk1"/>
              </a:solidFill>
              <a:latin typeface="Calibri"/>
              <a:ea typeface="Calibri"/>
              <a:cs typeface="Calibri"/>
              <a:sym typeface="Calibri"/>
            </a:endParaRPr>
          </a:p>
        </p:txBody>
      </p:sp>
      <p:sp>
        <p:nvSpPr>
          <p:cNvPr id="219" name="Google Shape;219;g3229c2bed87_1_153"/>
          <p:cNvSpPr/>
          <p:nvPr/>
        </p:nvSpPr>
        <p:spPr>
          <a:xfrm>
            <a:off x="495895" y="2136577"/>
            <a:ext cx="13638600" cy="226800"/>
          </a:xfrm>
          <a:prstGeom prst="rect">
            <a:avLst/>
          </a:prstGeom>
          <a:noFill/>
          <a:ln>
            <a:noFill/>
          </a:ln>
        </p:spPr>
        <p:txBody>
          <a:bodyPr anchorCtr="0" anchor="t" bIns="0" lIns="0" spcFirstLastPara="1" rIns="0" wrap="square" tIns="0">
            <a:noAutofit/>
          </a:bodyPr>
          <a:lstStyle/>
          <a:p>
            <a:pPr indent="-342900" lvl="0" marL="342900" marR="0" rtl="0" algn="l">
              <a:lnSpc>
                <a:spcPct val="159090"/>
              </a:lnSpc>
              <a:spcBef>
                <a:spcPts val="0"/>
              </a:spcBef>
              <a:spcAft>
                <a:spcPts val="0"/>
              </a:spcAft>
              <a:buClr>
                <a:srgbClr val="383838"/>
              </a:buClr>
              <a:buSzPts val="1100"/>
              <a:buFont typeface="DM Sans"/>
              <a:buChar char="•"/>
            </a:pPr>
            <a:r>
              <a:rPr lang="en-US" sz="1100">
                <a:solidFill>
                  <a:srgbClr val="383838"/>
                </a:solidFill>
                <a:latin typeface="DM Sans"/>
                <a:ea typeface="DM Sans"/>
                <a:cs typeface="DM Sans"/>
                <a:sym typeface="DM Sans"/>
              </a:rPr>
              <a:t>A clear input field for user queries</a:t>
            </a:r>
            <a:endParaRPr sz="1100">
              <a:solidFill>
                <a:schemeClr val="dk1"/>
              </a:solidFill>
              <a:latin typeface="Calibri"/>
              <a:ea typeface="Calibri"/>
              <a:cs typeface="Calibri"/>
              <a:sym typeface="Calibri"/>
            </a:endParaRPr>
          </a:p>
        </p:txBody>
      </p:sp>
      <p:sp>
        <p:nvSpPr>
          <p:cNvPr id="220" name="Google Shape;220;g3229c2bed87_1_153"/>
          <p:cNvSpPr/>
          <p:nvPr/>
        </p:nvSpPr>
        <p:spPr>
          <a:xfrm>
            <a:off x="495895" y="2437827"/>
            <a:ext cx="13638600" cy="226800"/>
          </a:xfrm>
          <a:prstGeom prst="rect">
            <a:avLst/>
          </a:prstGeom>
          <a:noFill/>
          <a:ln>
            <a:noFill/>
          </a:ln>
        </p:spPr>
        <p:txBody>
          <a:bodyPr anchorCtr="0" anchor="t" bIns="0" lIns="0" spcFirstLastPara="1" rIns="0" wrap="square" tIns="0">
            <a:noAutofit/>
          </a:bodyPr>
          <a:lstStyle/>
          <a:p>
            <a:pPr indent="-342900" lvl="0" marL="342900" marR="0" rtl="0" algn="l">
              <a:lnSpc>
                <a:spcPct val="159090"/>
              </a:lnSpc>
              <a:spcBef>
                <a:spcPts val="0"/>
              </a:spcBef>
              <a:spcAft>
                <a:spcPts val="0"/>
              </a:spcAft>
              <a:buClr>
                <a:srgbClr val="383838"/>
              </a:buClr>
              <a:buSzPts val="1100"/>
              <a:buFont typeface="DM Sans"/>
              <a:buChar char="•"/>
            </a:pPr>
            <a:r>
              <a:rPr lang="en-US" sz="1100">
                <a:solidFill>
                  <a:srgbClr val="383838"/>
                </a:solidFill>
                <a:latin typeface="DM Sans"/>
                <a:ea typeface="DM Sans"/>
                <a:cs typeface="DM Sans"/>
                <a:sym typeface="DM Sans"/>
              </a:rPr>
              <a:t>Visually appealing book recommendation presentations</a:t>
            </a:r>
            <a:endParaRPr sz="1100">
              <a:solidFill>
                <a:schemeClr val="dk1"/>
              </a:solidFill>
              <a:latin typeface="Calibri"/>
              <a:ea typeface="Calibri"/>
              <a:cs typeface="Calibri"/>
              <a:sym typeface="Calibri"/>
            </a:endParaRPr>
          </a:p>
        </p:txBody>
      </p:sp>
      <p:sp>
        <p:nvSpPr>
          <p:cNvPr id="221" name="Google Shape;221;g3229c2bed87_1_153"/>
          <p:cNvSpPr/>
          <p:nvPr/>
        </p:nvSpPr>
        <p:spPr>
          <a:xfrm>
            <a:off x="495895" y="2743915"/>
            <a:ext cx="13638600" cy="226800"/>
          </a:xfrm>
          <a:prstGeom prst="rect">
            <a:avLst/>
          </a:prstGeom>
          <a:noFill/>
          <a:ln>
            <a:noFill/>
          </a:ln>
        </p:spPr>
        <p:txBody>
          <a:bodyPr anchorCtr="0" anchor="t" bIns="0" lIns="0" spcFirstLastPara="1" rIns="0" wrap="square" tIns="0">
            <a:noAutofit/>
          </a:bodyPr>
          <a:lstStyle/>
          <a:p>
            <a:pPr indent="-342900" lvl="0" marL="342900" marR="0" rtl="0" algn="l">
              <a:lnSpc>
                <a:spcPct val="159090"/>
              </a:lnSpc>
              <a:spcBef>
                <a:spcPts val="0"/>
              </a:spcBef>
              <a:spcAft>
                <a:spcPts val="0"/>
              </a:spcAft>
              <a:buClr>
                <a:srgbClr val="383838"/>
              </a:buClr>
              <a:buSzPts val="1100"/>
              <a:buFont typeface="DM Sans"/>
              <a:buChar char="•"/>
            </a:pPr>
            <a:r>
              <a:rPr lang="en-US" sz="1100">
                <a:solidFill>
                  <a:srgbClr val="383838"/>
                </a:solidFill>
                <a:latin typeface="DM Sans"/>
                <a:ea typeface="DM Sans"/>
                <a:cs typeface="DM Sans"/>
                <a:sym typeface="DM Sans"/>
              </a:rPr>
              <a:t>Options for refining or expanding search results</a:t>
            </a:r>
            <a:endParaRPr sz="1100">
              <a:solidFill>
                <a:schemeClr val="dk1"/>
              </a:solidFill>
              <a:latin typeface="Calibri"/>
              <a:ea typeface="Calibri"/>
              <a:cs typeface="Calibri"/>
              <a:sym typeface="Calibri"/>
            </a:endParaRPr>
          </a:p>
        </p:txBody>
      </p:sp>
      <p:sp>
        <p:nvSpPr>
          <p:cNvPr id="222" name="Google Shape;222;g3229c2bed87_1_153"/>
          <p:cNvSpPr/>
          <p:nvPr/>
        </p:nvSpPr>
        <p:spPr>
          <a:xfrm>
            <a:off x="495895" y="3125077"/>
            <a:ext cx="13638600" cy="226800"/>
          </a:xfrm>
          <a:prstGeom prst="rect">
            <a:avLst/>
          </a:prstGeom>
          <a:noFill/>
          <a:ln>
            <a:noFill/>
          </a:ln>
        </p:spPr>
        <p:txBody>
          <a:bodyPr anchorCtr="0" anchor="t" bIns="0" lIns="0" spcFirstLastPara="1" rIns="0" wrap="square" tIns="0">
            <a:noAutofit/>
          </a:bodyPr>
          <a:lstStyle/>
          <a:p>
            <a:pPr indent="0" lvl="0" marL="0" marR="0" rtl="0" algn="l">
              <a:lnSpc>
                <a:spcPct val="159090"/>
              </a:lnSpc>
              <a:spcBef>
                <a:spcPts val="0"/>
              </a:spcBef>
              <a:spcAft>
                <a:spcPts val="0"/>
              </a:spcAft>
              <a:buClr>
                <a:srgbClr val="383838"/>
              </a:buClr>
              <a:buSzPts val="1100"/>
              <a:buFont typeface="DM Sans"/>
              <a:buNone/>
            </a:pPr>
            <a:r>
              <a:rPr lang="en-US" sz="1100">
                <a:solidFill>
                  <a:srgbClr val="383838"/>
                </a:solidFill>
                <a:latin typeface="DM Sans"/>
                <a:ea typeface="DM Sans"/>
                <a:cs typeface="DM Sans"/>
                <a:sym typeface="DM Sans"/>
              </a:rPr>
              <a:t>This user-friendly design ensures that even those unfamiliar with AI chatbots can easily navigate and benefit from our book gifting solution.</a:t>
            </a:r>
            <a:endParaRPr sz="1100">
              <a:solidFill>
                <a:schemeClr val="dk1"/>
              </a:solidFill>
              <a:latin typeface="Calibri"/>
              <a:ea typeface="Calibri"/>
              <a:cs typeface="Calibri"/>
              <a:sym typeface="Calibri"/>
            </a:endParaRPr>
          </a:p>
        </p:txBody>
      </p:sp>
      <p:pic>
        <p:nvPicPr>
          <p:cNvPr descr="preencoded.png" id="223" name="Google Shape;223;g3229c2bed87_1_153"/>
          <p:cNvPicPr preferRelativeResize="0"/>
          <p:nvPr/>
        </p:nvPicPr>
        <p:blipFill rotWithShape="1">
          <a:blip r:embed="rId3">
            <a:alphaModFix/>
          </a:blip>
          <a:srcRect b="0" l="0" r="0" t="0"/>
          <a:stretch/>
        </p:blipFill>
        <p:spPr>
          <a:xfrm>
            <a:off x="1847545" y="3645378"/>
            <a:ext cx="8519755" cy="415337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g3229c2bed87_1_166"/>
          <p:cNvSpPr/>
          <p:nvPr/>
        </p:nvSpPr>
        <p:spPr>
          <a:xfrm>
            <a:off x="594003" y="738426"/>
            <a:ext cx="4455600" cy="556800"/>
          </a:xfrm>
          <a:prstGeom prst="rect">
            <a:avLst/>
          </a:prstGeom>
          <a:noFill/>
          <a:ln>
            <a:noFill/>
          </a:ln>
        </p:spPr>
        <p:txBody>
          <a:bodyPr anchorCtr="0" anchor="t" bIns="0" lIns="0" spcFirstLastPara="1" rIns="0" wrap="square" tIns="0">
            <a:noAutofit/>
          </a:bodyPr>
          <a:lstStyle/>
          <a:p>
            <a:pPr indent="0" lvl="0" marL="0" marR="0" rtl="0" algn="l">
              <a:lnSpc>
                <a:spcPct val="124285"/>
              </a:lnSpc>
              <a:spcBef>
                <a:spcPts val="0"/>
              </a:spcBef>
              <a:spcAft>
                <a:spcPts val="0"/>
              </a:spcAft>
              <a:buClr>
                <a:srgbClr val="020202"/>
              </a:buClr>
              <a:buSzPts val="3500"/>
              <a:buFont typeface="PT Serif"/>
              <a:buNone/>
            </a:pPr>
            <a:r>
              <a:rPr lang="en-US" sz="3500">
                <a:solidFill>
                  <a:srgbClr val="020202"/>
                </a:solidFill>
                <a:latin typeface="PT Serif"/>
                <a:ea typeface="PT Serif"/>
                <a:cs typeface="PT Serif"/>
                <a:sym typeface="PT Serif"/>
              </a:rPr>
              <a:t>Live Demonstration</a:t>
            </a:r>
            <a:endParaRPr sz="3500">
              <a:solidFill>
                <a:schemeClr val="dk1"/>
              </a:solidFill>
              <a:latin typeface="Calibri"/>
              <a:ea typeface="Calibri"/>
              <a:cs typeface="Calibri"/>
              <a:sym typeface="Calibri"/>
            </a:endParaRPr>
          </a:p>
        </p:txBody>
      </p:sp>
      <p:sp>
        <p:nvSpPr>
          <p:cNvPr id="230" name="Google Shape;230;g3229c2bed87_1_166"/>
          <p:cNvSpPr/>
          <p:nvPr/>
        </p:nvSpPr>
        <p:spPr>
          <a:xfrm>
            <a:off x="594003" y="1719501"/>
            <a:ext cx="2227800" cy="278400"/>
          </a:xfrm>
          <a:prstGeom prst="rect">
            <a:avLst/>
          </a:prstGeom>
          <a:noFill/>
          <a:ln>
            <a:noFill/>
          </a:ln>
        </p:spPr>
        <p:txBody>
          <a:bodyPr anchorCtr="0" anchor="t" bIns="0" lIns="0" spcFirstLastPara="1" rIns="0" wrap="square" tIns="0">
            <a:noAutofit/>
          </a:bodyPr>
          <a:lstStyle/>
          <a:p>
            <a:pPr indent="0" lvl="0" marL="0" marR="0" rtl="0" algn="l">
              <a:lnSpc>
                <a:spcPct val="122857"/>
              </a:lnSpc>
              <a:spcBef>
                <a:spcPts val="0"/>
              </a:spcBef>
              <a:spcAft>
                <a:spcPts val="0"/>
              </a:spcAft>
              <a:buClr>
                <a:srgbClr val="020202"/>
              </a:buClr>
              <a:buSzPts val="1750"/>
              <a:buFont typeface="PT Serif"/>
              <a:buNone/>
            </a:pPr>
            <a:r>
              <a:rPr lang="en-US" sz="1750">
                <a:solidFill>
                  <a:srgbClr val="020202"/>
                </a:solidFill>
                <a:latin typeface="PT Serif"/>
                <a:ea typeface="PT Serif"/>
                <a:cs typeface="PT Serif"/>
                <a:sym typeface="PT Serif"/>
              </a:rPr>
              <a:t>Sample Queries</a:t>
            </a:r>
            <a:endParaRPr sz="1750">
              <a:solidFill>
                <a:schemeClr val="dk1"/>
              </a:solidFill>
              <a:latin typeface="Calibri"/>
              <a:ea typeface="Calibri"/>
              <a:cs typeface="Calibri"/>
              <a:sym typeface="Calibri"/>
            </a:endParaRPr>
          </a:p>
        </p:txBody>
      </p:sp>
      <p:sp>
        <p:nvSpPr>
          <p:cNvPr id="231" name="Google Shape;231;g3229c2bed87_1_166"/>
          <p:cNvSpPr/>
          <p:nvPr/>
        </p:nvSpPr>
        <p:spPr>
          <a:xfrm>
            <a:off x="594003" y="2167533"/>
            <a:ext cx="6514200" cy="271500"/>
          </a:xfrm>
          <a:prstGeom prst="rect">
            <a:avLst/>
          </a:prstGeom>
          <a:noFill/>
          <a:ln>
            <a:noFill/>
          </a:ln>
        </p:spPr>
        <p:txBody>
          <a:bodyPr anchorCtr="0" anchor="t" bIns="0" lIns="0" spcFirstLastPara="1" rIns="0" wrap="square" tIns="0">
            <a:noAutofit/>
          </a:bodyPr>
          <a:lstStyle/>
          <a:p>
            <a:pPr indent="-342900" lvl="0" marL="342900" marR="0" rtl="0" algn="l">
              <a:lnSpc>
                <a:spcPct val="161538"/>
              </a:lnSpc>
              <a:spcBef>
                <a:spcPts val="0"/>
              </a:spcBef>
              <a:spcAft>
                <a:spcPts val="0"/>
              </a:spcAft>
              <a:buClr>
                <a:srgbClr val="383838"/>
              </a:buClr>
              <a:buSzPts val="1300"/>
              <a:buFont typeface="DM Sans"/>
              <a:buChar char="•"/>
            </a:pPr>
            <a:r>
              <a:rPr lang="en-US" sz="1300">
                <a:solidFill>
                  <a:srgbClr val="383838"/>
                </a:solidFill>
                <a:latin typeface="DM Sans"/>
                <a:ea typeface="DM Sans"/>
                <a:cs typeface="DM Sans"/>
                <a:sym typeface="DM Sans"/>
              </a:rPr>
              <a:t>"A motivational book for my best friend who just started a new job."</a:t>
            </a:r>
            <a:endParaRPr sz="1300">
              <a:solidFill>
                <a:schemeClr val="dk1"/>
              </a:solidFill>
              <a:latin typeface="Calibri"/>
              <a:ea typeface="Calibri"/>
              <a:cs typeface="Calibri"/>
              <a:sym typeface="Calibri"/>
            </a:endParaRPr>
          </a:p>
        </p:txBody>
      </p:sp>
      <p:sp>
        <p:nvSpPr>
          <p:cNvPr id="232" name="Google Shape;232;g3229c2bed87_1_166"/>
          <p:cNvSpPr/>
          <p:nvPr/>
        </p:nvSpPr>
        <p:spPr>
          <a:xfrm>
            <a:off x="594003" y="2498408"/>
            <a:ext cx="6514200" cy="271500"/>
          </a:xfrm>
          <a:prstGeom prst="rect">
            <a:avLst/>
          </a:prstGeom>
          <a:noFill/>
          <a:ln>
            <a:noFill/>
          </a:ln>
        </p:spPr>
        <p:txBody>
          <a:bodyPr anchorCtr="0" anchor="t" bIns="0" lIns="0" spcFirstLastPara="1" rIns="0" wrap="square" tIns="0">
            <a:noAutofit/>
          </a:bodyPr>
          <a:lstStyle/>
          <a:p>
            <a:pPr indent="-342900" lvl="0" marL="342900" marR="0" rtl="0" algn="l">
              <a:lnSpc>
                <a:spcPct val="161538"/>
              </a:lnSpc>
              <a:spcBef>
                <a:spcPts val="0"/>
              </a:spcBef>
              <a:spcAft>
                <a:spcPts val="0"/>
              </a:spcAft>
              <a:buClr>
                <a:srgbClr val="383838"/>
              </a:buClr>
              <a:buSzPts val="1300"/>
              <a:buFont typeface="DM Sans"/>
              <a:buChar char="•"/>
            </a:pPr>
            <a:r>
              <a:rPr lang="en-US" sz="1300">
                <a:solidFill>
                  <a:srgbClr val="383838"/>
                </a:solidFill>
                <a:latin typeface="DM Sans"/>
                <a:ea typeface="DM Sans"/>
                <a:cs typeface="DM Sans"/>
                <a:sym typeface="DM Sans"/>
              </a:rPr>
              <a:t>"A historical fiction novel for my grandmother's birthday."</a:t>
            </a:r>
            <a:endParaRPr sz="1300">
              <a:solidFill>
                <a:schemeClr val="dk1"/>
              </a:solidFill>
              <a:latin typeface="Calibri"/>
              <a:ea typeface="Calibri"/>
              <a:cs typeface="Calibri"/>
              <a:sym typeface="Calibri"/>
            </a:endParaRPr>
          </a:p>
        </p:txBody>
      </p:sp>
      <p:sp>
        <p:nvSpPr>
          <p:cNvPr id="233" name="Google Shape;233;g3229c2bed87_1_166"/>
          <p:cNvSpPr/>
          <p:nvPr/>
        </p:nvSpPr>
        <p:spPr>
          <a:xfrm>
            <a:off x="594003" y="2829282"/>
            <a:ext cx="6514200" cy="271500"/>
          </a:xfrm>
          <a:prstGeom prst="rect">
            <a:avLst/>
          </a:prstGeom>
          <a:noFill/>
          <a:ln>
            <a:noFill/>
          </a:ln>
        </p:spPr>
        <p:txBody>
          <a:bodyPr anchorCtr="0" anchor="t" bIns="0" lIns="0" spcFirstLastPara="1" rIns="0" wrap="square" tIns="0">
            <a:noAutofit/>
          </a:bodyPr>
          <a:lstStyle/>
          <a:p>
            <a:pPr indent="-342900" lvl="0" marL="342900" marR="0" rtl="0" algn="l">
              <a:lnSpc>
                <a:spcPct val="161538"/>
              </a:lnSpc>
              <a:spcBef>
                <a:spcPts val="0"/>
              </a:spcBef>
              <a:spcAft>
                <a:spcPts val="0"/>
              </a:spcAft>
              <a:buClr>
                <a:srgbClr val="383838"/>
              </a:buClr>
              <a:buSzPts val="1300"/>
              <a:buFont typeface="DM Sans"/>
              <a:buChar char="•"/>
            </a:pPr>
            <a:r>
              <a:rPr lang="en-US" sz="1300">
                <a:solidFill>
                  <a:srgbClr val="383838"/>
                </a:solidFill>
                <a:latin typeface="DM Sans"/>
                <a:ea typeface="DM Sans"/>
                <a:cs typeface="DM Sans"/>
                <a:sym typeface="DM Sans"/>
              </a:rPr>
              <a:t>"Can you show me more options in the fantasy genre?"</a:t>
            </a:r>
            <a:endParaRPr sz="1300">
              <a:solidFill>
                <a:schemeClr val="dk1"/>
              </a:solidFill>
              <a:latin typeface="Calibri"/>
              <a:ea typeface="Calibri"/>
              <a:cs typeface="Calibri"/>
              <a:sym typeface="Calibri"/>
            </a:endParaRPr>
          </a:p>
        </p:txBody>
      </p:sp>
      <p:sp>
        <p:nvSpPr>
          <p:cNvPr id="234" name="Google Shape;234;g3229c2bed87_1_166"/>
          <p:cNvSpPr/>
          <p:nvPr/>
        </p:nvSpPr>
        <p:spPr>
          <a:xfrm>
            <a:off x="7529870" y="1719501"/>
            <a:ext cx="2227800" cy="278400"/>
          </a:xfrm>
          <a:prstGeom prst="rect">
            <a:avLst/>
          </a:prstGeom>
          <a:noFill/>
          <a:ln>
            <a:noFill/>
          </a:ln>
        </p:spPr>
        <p:txBody>
          <a:bodyPr anchorCtr="0" anchor="t" bIns="0" lIns="0" spcFirstLastPara="1" rIns="0" wrap="square" tIns="0">
            <a:noAutofit/>
          </a:bodyPr>
          <a:lstStyle/>
          <a:p>
            <a:pPr indent="0" lvl="0" marL="0" marR="0" rtl="0" algn="l">
              <a:lnSpc>
                <a:spcPct val="122857"/>
              </a:lnSpc>
              <a:spcBef>
                <a:spcPts val="0"/>
              </a:spcBef>
              <a:spcAft>
                <a:spcPts val="0"/>
              </a:spcAft>
              <a:buClr>
                <a:srgbClr val="020202"/>
              </a:buClr>
              <a:buSzPts val="1750"/>
              <a:buFont typeface="PT Serif"/>
              <a:buNone/>
            </a:pPr>
            <a:r>
              <a:rPr lang="en-US" sz="1750">
                <a:solidFill>
                  <a:srgbClr val="020202"/>
                </a:solidFill>
                <a:latin typeface="PT Serif"/>
                <a:ea typeface="PT Serif"/>
                <a:cs typeface="PT Serif"/>
                <a:sym typeface="PT Serif"/>
              </a:rPr>
              <a:t>Chatbot Responses</a:t>
            </a:r>
            <a:endParaRPr sz="1750">
              <a:solidFill>
                <a:schemeClr val="dk1"/>
              </a:solidFill>
              <a:latin typeface="Calibri"/>
              <a:ea typeface="Calibri"/>
              <a:cs typeface="Calibri"/>
              <a:sym typeface="Calibri"/>
            </a:endParaRPr>
          </a:p>
        </p:txBody>
      </p:sp>
      <p:sp>
        <p:nvSpPr>
          <p:cNvPr id="235" name="Google Shape;235;g3229c2bed87_1_166"/>
          <p:cNvSpPr/>
          <p:nvPr/>
        </p:nvSpPr>
        <p:spPr>
          <a:xfrm>
            <a:off x="7529870" y="2167533"/>
            <a:ext cx="6514200" cy="814800"/>
          </a:xfrm>
          <a:prstGeom prst="rect">
            <a:avLst/>
          </a:prstGeom>
          <a:noFill/>
          <a:ln>
            <a:noFill/>
          </a:ln>
        </p:spPr>
        <p:txBody>
          <a:bodyPr anchorCtr="0" anchor="t" bIns="0" lIns="0" spcFirstLastPara="1" rIns="0" wrap="square" tIns="0">
            <a:noAutofit/>
          </a:bodyPr>
          <a:lstStyle/>
          <a:p>
            <a:pPr indent="0" lvl="0" marL="0" marR="0" rtl="0" algn="l">
              <a:lnSpc>
                <a:spcPct val="161538"/>
              </a:lnSpc>
              <a:spcBef>
                <a:spcPts val="0"/>
              </a:spcBef>
              <a:spcAft>
                <a:spcPts val="0"/>
              </a:spcAft>
              <a:buClr>
                <a:srgbClr val="383838"/>
              </a:buClr>
              <a:buSzPts val="1300"/>
              <a:buFont typeface="DM Sans"/>
              <a:buNone/>
            </a:pPr>
            <a:r>
              <a:rPr lang="en-US" sz="1300">
                <a:solidFill>
                  <a:srgbClr val="383838"/>
                </a:solidFill>
                <a:latin typeface="DM Sans"/>
                <a:ea typeface="DM Sans"/>
                <a:cs typeface="DM Sans"/>
                <a:sym typeface="DM Sans"/>
              </a:rPr>
              <a:t>For each query, the chatbot provides a curated list of book recommendations, tailored to the specific request. It considers factors like the recipient's interests, the occasion, and genre preferences to offer personalized suggestions.</a:t>
            </a:r>
            <a:endParaRPr sz="1300">
              <a:solidFill>
                <a:schemeClr val="dk1"/>
              </a:solidFill>
              <a:latin typeface="Calibri"/>
              <a:ea typeface="Calibri"/>
              <a:cs typeface="Calibri"/>
              <a:sym typeface="Calibri"/>
            </a:endParaRPr>
          </a:p>
        </p:txBody>
      </p:sp>
      <p:sp>
        <p:nvSpPr>
          <p:cNvPr id="236" name="Google Shape;236;g3229c2bed87_1_166"/>
          <p:cNvSpPr/>
          <p:nvPr/>
        </p:nvSpPr>
        <p:spPr>
          <a:xfrm>
            <a:off x="7529870" y="3135035"/>
            <a:ext cx="6514200" cy="543300"/>
          </a:xfrm>
          <a:prstGeom prst="rect">
            <a:avLst/>
          </a:prstGeom>
          <a:noFill/>
          <a:ln>
            <a:noFill/>
          </a:ln>
        </p:spPr>
        <p:txBody>
          <a:bodyPr anchorCtr="0" anchor="t" bIns="0" lIns="0" spcFirstLastPara="1" rIns="0" wrap="square" tIns="0">
            <a:noAutofit/>
          </a:bodyPr>
          <a:lstStyle/>
          <a:p>
            <a:pPr indent="0" lvl="0" marL="0" marR="0" rtl="0" algn="l">
              <a:lnSpc>
                <a:spcPct val="161538"/>
              </a:lnSpc>
              <a:spcBef>
                <a:spcPts val="0"/>
              </a:spcBef>
              <a:spcAft>
                <a:spcPts val="0"/>
              </a:spcAft>
              <a:buClr>
                <a:srgbClr val="383838"/>
              </a:buClr>
              <a:buSzPts val="1300"/>
              <a:buFont typeface="DM Sans"/>
              <a:buNone/>
            </a:pPr>
            <a:r>
              <a:rPr lang="en-US" sz="1300">
                <a:solidFill>
                  <a:srgbClr val="383838"/>
                </a:solidFill>
                <a:latin typeface="DM Sans"/>
                <a:ea typeface="DM Sans"/>
                <a:cs typeface="DM Sans"/>
                <a:sym typeface="DM Sans"/>
              </a:rPr>
              <a:t>The chatbot also demonstrates its ability to refine and expand results based on follow-up queries, showcasing its flexibility and depth of knowledge.</a:t>
            </a:r>
            <a:endParaRPr sz="1300">
              <a:solidFill>
                <a:schemeClr val="dk1"/>
              </a:solidFill>
              <a:latin typeface="Calibri"/>
              <a:ea typeface="Calibri"/>
              <a:cs typeface="Calibri"/>
              <a:sym typeface="Calibri"/>
            </a:endParaRPr>
          </a:p>
        </p:txBody>
      </p:sp>
      <p:pic>
        <p:nvPicPr>
          <p:cNvPr descr="preencoded.png" id="237" name="Google Shape;237;g3229c2bed87_1_166"/>
          <p:cNvPicPr preferRelativeResize="0"/>
          <p:nvPr/>
        </p:nvPicPr>
        <p:blipFill rotWithShape="1">
          <a:blip r:embed="rId3">
            <a:alphaModFix/>
          </a:blip>
          <a:srcRect b="0" l="0" r="0" t="0"/>
          <a:stretch/>
        </p:blipFill>
        <p:spPr>
          <a:xfrm>
            <a:off x="594003" y="4021812"/>
            <a:ext cx="5070991" cy="3469243"/>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pic>
        <p:nvPicPr>
          <p:cNvPr descr="preencoded.png" id="243" name="Google Shape;243;g3229c2bed87_1_179"/>
          <p:cNvPicPr preferRelativeResize="0"/>
          <p:nvPr/>
        </p:nvPicPr>
        <p:blipFill rotWithShape="1">
          <a:blip r:embed="rId3">
            <a:alphaModFix/>
          </a:blip>
          <a:srcRect b="0" l="0" r="0" t="0"/>
          <a:stretch/>
        </p:blipFill>
        <p:spPr>
          <a:xfrm>
            <a:off x="0" y="0"/>
            <a:ext cx="5486400" cy="8229600"/>
          </a:xfrm>
          <a:prstGeom prst="rect">
            <a:avLst/>
          </a:prstGeom>
          <a:noFill/>
          <a:ln>
            <a:noFill/>
          </a:ln>
        </p:spPr>
      </p:pic>
      <p:sp>
        <p:nvSpPr>
          <p:cNvPr id="244" name="Google Shape;244;g3229c2bed87_1_179"/>
          <p:cNvSpPr/>
          <p:nvPr/>
        </p:nvSpPr>
        <p:spPr>
          <a:xfrm>
            <a:off x="6280190" y="950714"/>
            <a:ext cx="7556400" cy="1488600"/>
          </a:xfrm>
          <a:prstGeom prst="rect">
            <a:avLst/>
          </a:prstGeom>
          <a:noFill/>
          <a:ln>
            <a:noFill/>
          </a:ln>
        </p:spPr>
        <p:txBody>
          <a:bodyPr anchorCtr="0" anchor="t" bIns="0" lIns="0" spcFirstLastPara="1" rIns="0" wrap="square" tIns="0">
            <a:noAutofit/>
          </a:bodyPr>
          <a:lstStyle/>
          <a:p>
            <a:pPr indent="0" lvl="0" marL="0" marR="0" rtl="0" algn="l">
              <a:lnSpc>
                <a:spcPct val="125806"/>
              </a:lnSpc>
              <a:spcBef>
                <a:spcPts val="0"/>
              </a:spcBef>
              <a:spcAft>
                <a:spcPts val="0"/>
              </a:spcAft>
              <a:buClr>
                <a:srgbClr val="020202"/>
              </a:buClr>
              <a:buSzPts val="4650"/>
              <a:buFont typeface="PT Serif"/>
              <a:buNone/>
            </a:pPr>
            <a:r>
              <a:rPr lang="en-US" sz="4650">
                <a:solidFill>
                  <a:srgbClr val="020202"/>
                </a:solidFill>
                <a:latin typeface="PT Serif"/>
                <a:ea typeface="PT Serif"/>
                <a:cs typeface="PT Serif"/>
                <a:sym typeface="PT Serif"/>
              </a:rPr>
              <a:t>Expanding the Chatbot's Capabilities</a:t>
            </a:r>
            <a:endParaRPr sz="4650">
              <a:solidFill>
                <a:schemeClr val="dk1"/>
              </a:solidFill>
              <a:latin typeface="Calibri"/>
              <a:ea typeface="Calibri"/>
              <a:cs typeface="Calibri"/>
              <a:sym typeface="Calibri"/>
            </a:endParaRPr>
          </a:p>
        </p:txBody>
      </p:sp>
      <p:sp>
        <p:nvSpPr>
          <p:cNvPr id="245" name="Google Shape;245;g3229c2bed87_1_179"/>
          <p:cNvSpPr/>
          <p:nvPr/>
        </p:nvSpPr>
        <p:spPr>
          <a:xfrm>
            <a:off x="6280190" y="3006209"/>
            <a:ext cx="3501600" cy="8931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020202"/>
              </a:buClr>
              <a:buSzPts val="2800"/>
              <a:buFont typeface="PT Serif"/>
              <a:buNone/>
            </a:pPr>
            <a:r>
              <a:rPr lang="en-US" sz="2800">
                <a:solidFill>
                  <a:srgbClr val="020202"/>
                </a:solidFill>
                <a:latin typeface="PT Serif"/>
                <a:ea typeface="PT Serif"/>
                <a:cs typeface="PT Serif"/>
                <a:sym typeface="PT Serif"/>
              </a:rPr>
              <a:t>Feature Enhancements</a:t>
            </a:r>
            <a:endParaRPr sz="2800">
              <a:solidFill>
                <a:schemeClr val="dk1"/>
              </a:solidFill>
              <a:latin typeface="Calibri"/>
              <a:ea typeface="Calibri"/>
              <a:cs typeface="Calibri"/>
              <a:sym typeface="Calibri"/>
            </a:endParaRPr>
          </a:p>
        </p:txBody>
      </p:sp>
      <p:sp>
        <p:nvSpPr>
          <p:cNvPr id="246" name="Google Shape;246;g3229c2bed87_1_179"/>
          <p:cNvSpPr/>
          <p:nvPr/>
        </p:nvSpPr>
        <p:spPr>
          <a:xfrm>
            <a:off x="6280190" y="4126230"/>
            <a:ext cx="3501600" cy="7257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383838"/>
              </a:buClr>
              <a:buSzPts val="1750"/>
              <a:buFont typeface="DM Sans"/>
              <a:buNone/>
            </a:pPr>
            <a:r>
              <a:rPr lang="en-US" sz="1750">
                <a:solidFill>
                  <a:srgbClr val="383838"/>
                </a:solidFill>
                <a:latin typeface="DM Sans"/>
                <a:ea typeface="DM Sans"/>
                <a:cs typeface="DM Sans"/>
                <a:sym typeface="DM Sans"/>
              </a:rPr>
              <a:t>Add filters for genres, age groups, and publication years.</a:t>
            </a:r>
            <a:endParaRPr sz="1750">
              <a:solidFill>
                <a:schemeClr val="dk1"/>
              </a:solidFill>
              <a:latin typeface="Calibri"/>
              <a:ea typeface="Calibri"/>
              <a:cs typeface="Calibri"/>
              <a:sym typeface="Calibri"/>
            </a:endParaRPr>
          </a:p>
        </p:txBody>
      </p:sp>
      <p:sp>
        <p:nvSpPr>
          <p:cNvPr id="247" name="Google Shape;247;g3229c2bed87_1_179"/>
          <p:cNvSpPr/>
          <p:nvPr/>
        </p:nvSpPr>
        <p:spPr>
          <a:xfrm>
            <a:off x="6280190" y="5056108"/>
            <a:ext cx="3501600" cy="7257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383838"/>
              </a:buClr>
              <a:buSzPts val="1750"/>
              <a:buFont typeface="DM Sans"/>
              <a:buNone/>
            </a:pPr>
            <a:r>
              <a:rPr lang="en-US" sz="1750">
                <a:solidFill>
                  <a:srgbClr val="383838"/>
                </a:solidFill>
                <a:latin typeface="DM Sans"/>
                <a:ea typeface="DM Sans"/>
                <a:cs typeface="DM Sans"/>
                <a:sym typeface="DM Sans"/>
              </a:rPr>
              <a:t>Enable voice input for easier interaction.</a:t>
            </a:r>
            <a:endParaRPr sz="1750">
              <a:solidFill>
                <a:schemeClr val="dk1"/>
              </a:solidFill>
              <a:latin typeface="Calibri"/>
              <a:ea typeface="Calibri"/>
              <a:cs typeface="Calibri"/>
              <a:sym typeface="Calibri"/>
            </a:endParaRPr>
          </a:p>
        </p:txBody>
      </p:sp>
      <p:sp>
        <p:nvSpPr>
          <p:cNvPr id="248" name="Google Shape;248;g3229c2bed87_1_179"/>
          <p:cNvSpPr/>
          <p:nvPr/>
        </p:nvSpPr>
        <p:spPr>
          <a:xfrm>
            <a:off x="6280190" y="5985986"/>
            <a:ext cx="3501600" cy="7257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383838"/>
              </a:buClr>
              <a:buSzPts val="1750"/>
              <a:buFont typeface="DM Sans"/>
              <a:buNone/>
            </a:pPr>
            <a:r>
              <a:rPr lang="en-US" sz="1750">
                <a:solidFill>
                  <a:srgbClr val="383838"/>
                </a:solidFill>
                <a:latin typeface="DM Sans"/>
                <a:ea typeface="DM Sans"/>
                <a:cs typeface="DM Sans"/>
                <a:sym typeface="DM Sans"/>
              </a:rPr>
              <a:t>Expand to support multiple languages for global use.</a:t>
            </a:r>
            <a:endParaRPr sz="1750">
              <a:solidFill>
                <a:schemeClr val="dk1"/>
              </a:solidFill>
              <a:latin typeface="Calibri"/>
              <a:ea typeface="Calibri"/>
              <a:cs typeface="Calibri"/>
              <a:sym typeface="Calibri"/>
            </a:endParaRPr>
          </a:p>
        </p:txBody>
      </p:sp>
      <p:sp>
        <p:nvSpPr>
          <p:cNvPr id="249" name="Google Shape;249;g3229c2bed87_1_179"/>
          <p:cNvSpPr/>
          <p:nvPr/>
        </p:nvSpPr>
        <p:spPr>
          <a:xfrm>
            <a:off x="10342721" y="3006209"/>
            <a:ext cx="3501600" cy="8931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020202"/>
              </a:buClr>
              <a:buSzPts val="2800"/>
              <a:buFont typeface="PT Serif"/>
              <a:buNone/>
            </a:pPr>
            <a:r>
              <a:rPr lang="en-US" sz="2800">
                <a:solidFill>
                  <a:srgbClr val="020202"/>
                </a:solidFill>
                <a:latin typeface="PT Serif"/>
                <a:ea typeface="PT Serif"/>
                <a:cs typeface="PT Serif"/>
                <a:sym typeface="PT Serif"/>
              </a:rPr>
              <a:t>Business Opportunities</a:t>
            </a:r>
            <a:endParaRPr sz="2800">
              <a:solidFill>
                <a:schemeClr val="dk1"/>
              </a:solidFill>
              <a:latin typeface="Calibri"/>
              <a:ea typeface="Calibri"/>
              <a:cs typeface="Calibri"/>
              <a:sym typeface="Calibri"/>
            </a:endParaRPr>
          </a:p>
        </p:txBody>
      </p:sp>
      <p:sp>
        <p:nvSpPr>
          <p:cNvPr id="250" name="Google Shape;250;g3229c2bed87_1_179"/>
          <p:cNvSpPr/>
          <p:nvPr/>
        </p:nvSpPr>
        <p:spPr>
          <a:xfrm>
            <a:off x="10342721" y="4126230"/>
            <a:ext cx="3501600" cy="10887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383838"/>
              </a:buClr>
              <a:buSzPts val="1750"/>
              <a:buFont typeface="DM Sans"/>
              <a:buNone/>
            </a:pPr>
            <a:r>
              <a:rPr lang="en-US" sz="1750">
                <a:solidFill>
                  <a:srgbClr val="383838"/>
                </a:solidFill>
                <a:latin typeface="DM Sans"/>
                <a:ea typeface="DM Sans"/>
                <a:cs typeface="DM Sans"/>
                <a:sym typeface="DM Sans"/>
              </a:rPr>
              <a:t>Integrate with e-commerce platforms for seamless book purchases.</a:t>
            </a:r>
            <a:endParaRPr sz="1750">
              <a:solidFill>
                <a:schemeClr val="dk1"/>
              </a:solidFill>
              <a:latin typeface="Calibri"/>
              <a:ea typeface="Calibri"/>
              <a:cs typeface="Calibri"/>
              <a:sym typeface="Calibri"/>
            </a:endParaRPr>
          </a:p>
        </p:txBody>
      </p:sp>
      <p:sp>
        <p:nvSpPr>
          <p:cNvPr id="251" name="Google Shape;251;g3229c2bed87_1_179"/>
          <p:cNvSpPr/>
          <p:nvPr/>
        </p:nvSpPr>
        <p:spPr>
          <a:xfrm>
            <a:off x="10342721" y="5419011"/>
            <a:ext cx="3501600" cy="7257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383838"/>
              </a:buClr>
              <a:buSzPts val="1750"/>
              <a:buFont typeface="DM Sans"/>
              <a:buNone/>
            </a:pPr>
            <a:r>
              <a:rPr lang="en-US" sz="1750">
                <a:solidFill>
                  <a:srgbClr val="383838"/>
                </a:solidFill>
                <a:latin typeface="DM Sans"/>
                <a:ea typeface="DM Sans"/>
                <a:cs typeface="DM Sans"/>
                <a:sym typeface="DM Sans"/>
              </a:rPr>
              <a:t>Offer corporate solutions for employee gifting.</a:t>
            </a:r>
            <a:endParaRPr sz="1750">
              <a:solidFill>
                <a:schemeClr val="dk1"/>
              </a:solidFill>
              <a:latin typeface="Calibri"/>
              <a:ea typeface="Calibri"/>
              <a:cs typeface="Calibri"/>
              <a:sym typeface="Calibri"/>
            </a:endParaRPr>
          </a:p>
        </p:txBody>
      </p:sp>
      <p:sp>
        <p:nvSpPr>
          <p:cNvPr id="252" name="Google Shape;252;g3229c2bed87_1_179"/>
          <p:cNvSpPr/>
          <p:nvPr/>
        </p:nvSpPr>
        <p:spPr>
          <a:xfrm>
            <a:off x="10342721" y="6348889"/>
            <a:ext cx="3501600" cy="7257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383838"/>
              </a:buClr>
              <a:buSzPts val="1750"/>
              <a:buFont typeface="DM Sans"/>
              <a:buNone/>
            </a:pPr>
            <a:r>
              <a:rPr lang="en-US" sz="1750">
                <a:solidFill>
                  <a:srgbClr val="383838"/>
                </a:solidFill>
                <a:latin typeface="DM Sans"/>
                <a:ea typeface="DM Sans"/>
                <a:cs typeface="DM Sans"/>
                <a:sym typeface="DM Sans"/>
              </a:rPr>
              <a:t>Partner with bookstores and libraries for tailored services.</a:t>
            </a:r>
            <a:endParaRPr sz="1750">
              <a:solidFill>
                <a:schemeClr val="dk1"/>
              </a:solidFill>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g3229c2bed87_1_193"/>
          <p:cNvSpPr/>
          <p:nvPr/>
        </p:nvSpPr>
        <p:spPr>
          <a:xfrm>
            <a:off x="793790" y="1549479"/>
            <a:ext cx="5954100" cy="744300"/>
          </a:xfrm>
          <a:prstGeom prst="rect">
            <a:avLst/>
          </a:prstGeom>
          <a:noFill/>
          <a:ln>
            <a:noFill/>
          </a:ln>
        </p:spPr>
        <p:txBody>
          <a:bodyPr anchorCtr="0" anchor="t" bIns="0" lIns="0" spcFirstLastPara="1" rIns="0" wrap="square" tIns="0">
            <a:noAutofit/>
          </a:bodyPr>
          <a:lstStyle/>
          <a:p>
            <a:pPr indent="0" lvl="0" marL="0" marR="0" rtl="0" algn="l">
              <a:lnSpc>
                <a:spcPct val="125806"/>
              </a:lnSpc>
              <a:spcBef>
                <a:spcPts val="0"/>
              </a:spcBef>
              <a:spcAft>
                <a:spcPts val="0"/>
              </a:spcAft>
              <a:buClr>
                <a:srgbClr val="020202"/>
              </a:buClr>
              <a:buSzPts val="4650"/>
              <a:buFont typeface="PT Serif"/>
              <a:buNone/>
            </a:pPr>
            <a:r>
              <a:rPr lang="en-US" sz="4650">
                <a:solidFill>
                  <a:srgbClr val="020202"/>
                </a:solidFill>
                <a:latin typeface="PT Serif"/>
                <a:ea typeface="PT Serif"/>
                <a:cs typeface="PT Serif"/>
                <a:sym typeface="PT Serif"/>
              </a:rPr>
              <a:t>What We Learned</a:t>
            </a:r>
            <a:endParaRPr sz="4650">
              <a:solidFill>
                <a:schemeClr val="dk1"/>
              </a:solidFill>
              <a:latin typeface="Calibri"/>
              <a:ea typeface="Calibri"/>
              <a:cs typeface="Calibri"/>
              <a:sym typeface="Calibri"/>
            </a:endParaRPr>
          </a:p>
        </p:txBody>
      </p:sp>
      <p:sp>
        <p:nvSpPr>
          <p:cNvPr id="259" name="Google Shape;259;g3229c2bed87_1_193"/>
          <p:cNvSpPr/>
          <p:nvPr/>
        </p:nvSpPr>
        <p:spPr>
          <a:xfrm>
            <a:off x="793790" y="2860715"/>
            <a:ext cx="2976900" cy="372000"/>
          </a:xfrm>
          <a:prstGeom prst="rect">
            <a:avLst/>
          </a:prstGeom>
          <a:noFill/>
          <a:ln>
            <a:noFill/>
          </a:ln>
        </p:spPr>
        <p:txBody>
          <a:bodyPr anchorCtr="0" anchor="t" bIns="0" lIns="0" spcFirstLastPara="1" rIns="0" wrap="square" tIns="0">
            <a:noAutofit/>
          </a:bodyPr>
          <a:lstStyle/>
          <a:p>
            <a:pPr indent="0" lvl="0" marL="0" marR="0" rtl="0" algn="l">
              <a:lnSpc>
                <a:spcPct val="126087"/>
              </a:lnSpc>
              <a:spcBef>
                <a:spcPts val="0"/>
              </a:spcBef>
              <a:spcAft>
                <a:spcPts val="0"/>
              </a:spcAft>
              <a:buClr>
                <a:srgbClr val="020202"/>
              </a:buClr>
              <a:buSzPts val="2300"/>
              <a:buFont typeface="PT Serif"/>
              <a:buNone/>
            </a:pPr>
            <a:r>
              <a:rPr lang="en-US" sz="2300">
                <a:solidFill>
                  <a:srgbClr val="020202"/>
                </a:solidFill>
                <a:latin typeface="PT Serif"/>
                <a:ea typeface="PT Serif"/>
                <a:cs typeface="PT Serif"/>
                <a:sym typeface="PT Serif"/>
              </a:rPr>
              <a:t>Challenges</a:t>
            </a:r>
            <a:endParaRPr sz="2300">
              <a:solidFill>
                <a:schemeClr val="dk1"/>
              </a:solidFill>
              <a:latin typeface="Calibri"/>
              <a:ea typeface="Calibri"/>
              <a:cs typeface="Calibri"/>
              <a:sym typeface="Calibri"/>
            </a:endParaRPr>
          </a:p>
        </p:txBody>
      </p:sp>
      <p:sp>
        <p:nvSpPr>
          <p:cNvPr id="260" name="Google Shape;260;g3229c2bed87_1_193"/>
          <p:cNvSpPr/>
          <p:nvPr/>
        </p:nvSpPr>
        <p:spPr>
          <a:xfrm>
            <a:off x="793790" y="3459599"/>
            <a:ext cx="6244800" cy="725700"/>
          </a:xfrm>
          <a:prstGeom prst="rect">
            <a:avLst/>
          </a:prstGeom>
          <a:noFill/>
          <a:ln>
            <a:noFill/>
          </a:ln>
        </p:spPr>
        <p:txBody>
          <a:bodyPr anchorCtr="0" anchor="t" bIns="0" lIns="0" spcFirstLastPara="1" rIns="0" wrap="square" tIns="0">
            <a:noAutofit/>
          </a:bodyPr>
          <a:lstStyle/>
          <a:p>
            <a:pPr indent="-342900" lvl="0" marL="342900" marR="0" rtl="0" algn="l">
              <a:lnSpc>
                <a:spcPct val="162857"/>
              </a:lnSpc>
              <a:spcBef>
                <a:spcPts val="0"/>
              </a:spcBef>
              <a:spcAft>
                <a:spcPts val="0"/>
              </a:spcAft>
              <a:buClr>
                <a:srgbClr val="383838"/>
              </a:buClr>
              <a:buSzPts val="1750"/>
              <a:buFont typeface="DM Sans"/>
              <a:buChar char="•"/>
            </a:pPr>
            <a:r>
              <a:rPr lang="en-US" sz="1750">
                <a:solidFill>
                  <a:srgbClr val="383838"/>
                </a:solidFill>
                <a:latin typeface="DM Sans"/>
                <a:ea typeface="DM Sans"/>
                <a:cs typeface="DM Sans"/>
                <a:sym typeface="DM Sans"/>
              </a:rPr>
              <a:t>API Integration: Overcoming limitations and ensuring seamless data flow</a:t>
            </a:r>
            <a:endParaRPr sz="1750">
              <a:solidFill>
                <a:schemeClr val="dk1"/>
              </a:solidFill>
              <a:latin typeface="Calibri"/>
              <a:ea typeface="Calibri"/>
              <a:cs typeface="Calibri"/>
              <a:sym typeface="Calibri"/>
            </a:endParaRPr>
          </a:p>
        </p:txBody>
      </p:sp>
      <p:sp>
        <p:nvSpPr>
          <p:cNvPr id="261" name="Google Shape;261;g3229c2bed87_1_193"/>
          <p:cNvSpPr/>
          <p:nvPr/>
        </p:nvSpPr>
        <p:spPr>
          <a:xfrm>
            <a:off x="793790" y="4264700"/>
            <a:ext cx="6244800" cy="725700"/>
          </a:xfrm>
          <a:prstGeom prst="rect">
            <a:avLst/>
          </a:prstGeom>
          <a:noFill/>
          <a:ln>
            <a:noFill/>
          </a:ln>
        </p:spPr>
        <p:txBody>
          <a:bodyPr anchorCtr="0" anchor="t" bIns="0" lIns="0" spcFirstLastPara="1" rIns="0" wrap="square" tIns="0">
            <a:noAutofit/>
          </a:bodyPr>
          <a:lstStyle/>
          <a:p>
            <a:pPr indent="-342900" lvl="0" marL="342900" marR="0" rtl="0" algn="l">
              <a:lnSpc>
                <a:spcPct val="162857"/>
              </a:lnSpc>
              <a:spcBef>
                <a:spcPts val="0"/>
              </a:spcBef>
              <a:spcAft>
                <a:spcPts val="0"/>
              </a:spcAft>
              <a:buClr>
                <a:srgbClr val="383838"/>
              </a:buClr>
              <a:buSzPts val="1750"/>
              <a:buFont typeface="DM Sans"/>
              <a:buChar char="•"/>
            </a:pPr>
            <a:r>
              <a:rPr lang="en-US" sz="1750">
                <a:solidFill>
                  <a:srgbClr val="383838"/>
                </a:solidFill>
                <a:latin typeface="DM Sans"/>
                <a:ea typeface="DM Sans"/>
                <a:cs typeface="DM Sans"/>
                <a:sym typeface="DM Sans"/>
              </a:rPr>
              <a:t>Prompt Engineering: Crafting effective prompts for accurate AI responses</a:t>
            </a:r>
            <a:endParaRPr sz="1750">
              <a:solidFill>
                <a:schemeClr val="dk1"/>
              </a:solidFill>
              <a:latin typeface="Calibri"/>
              <a:ea typeface="Calibri"/>
              <a:cs typeface="Calibri"/>
              <a:sym typeface="Calibri"/>
            </a:endParaRPr>
          </a:p>
        </p:txBody>
      </p:sp>
      <p:sp>
        <p:nvSpPr>
          <p:cNvPr id="262" name="Google Shape;262;g3229c2bed87_1_193"/>
          <p:cNvSpPr/>
          <p:nvPr/>
        </p:nvSpPr>
        <p:spPr>
          <a:xfrm>
            <a:off x="793790" y="5069800"/>
            <a:ext cx="6244800" cy="725700"/>
          </a:xfrm>
          <a:prstGeom prst="rect">
            <a:avLst/>
          </a:prstGeom>
          <a:noFill/>
          <a:ln>
            <a:noFill/>
          </a:ln>
        </p:spPr>
        <p:txBody>
          <a:bodyPr anchorCtr="0" anchor="t" bIns="0" lIns="0" spcFirstLastPara="1" rIns="0" wrap="square" tIns="0">
            <a:noAutofit/>
          </a:bodyPr>
          <a:lstStyle/>
          <a:p>
            <a:pPr indent="-342900" lvl="0" marL="342900" marR="0" rtl="0" algn="l">
              <a:lnSpc>
                <a:spcPct val="162857"/>
              </a:lnSpc>
              <a:spcBef>
                <a:spcPts val="0"/>
              </a:spcBef>
              <a:spcAft>
                <a:spcPts val="0"/>
              </a:spcAft>
              <a:buClr>
                <a:srgbClr val="383838"/>
              </a:buClr>
              <a:buSzPts val="1750"/>
              <a:buFont typeface="DM Sans"/>
              <a:buChar char="•"/>
            </a:pPr>
            <a:r>
              <a:rPr lang="en-US" sz="1750">
                <a:solidFill>
                  <a:srgbClr val="383838"/>
                </a:solidFill>
                <a:latin typeface="DM Sans"/>
                <a:ea typeface="DM Sans"/>
                <a:cs typeface="DM Sans"/>
                <a:sym typeface="DM Sans"/>
              </a:rPr>
              <a:t>User Feedback Integration: Balancing user input with AI recommendations</a:t>
            </a:r>
            <a:endParaRPr sz="1750">
              <a:solidFill>
                <a:schemeClr val="dk1"/>
              </a:solidFill>
              <a:latin typeface="Calibri"/>
              <a:ea typeface="Calibri"/>
              <a:cs typeface="Calibri"/>
              <a:sym typeface="Calibri"/>
            </a:endParaRPr>
          </a:p>
        </p:txBody>
      </p:sp>
      <p:sp>
        <p:nvSpPr>
          <p:cNvPr id="263" name="Google Shape;263;g3229c2bed87_1_193"/>
          <p:cNvSpPr/>
          <p:nvPr/>
        </p:nvSpPr>
        <p:spPr>
          <a:xfrm>
            <a:off x="7599521" y="2860715"/>
            <a:ext cx="2976900" cy="372000"/>
          </a:xfrm>
          <a:prstGeom prst="rect">
            <a:avLst/>
          </a:prstGeom>
          <a:noFill/>
          <a:ln>
            <a:noFill/>
          </a:ln>
        </p:spPr>
        <p:txBody>
          <a:bodyPr anchorCtr="0" anchor="t" bIns="0" lIns="0" spcFirstLastPara="1" rIns="0" wrap="square" tIns="0">
            <a:noAutofit/>
          </a:bodyPr>
          <a:lstStyle/>
          <a:p>
            <a:pPr indent="0" lvl="0" marL="0" marR="0" rtl="0" algn="l">
              <a:lnSpc>
                <a:spcPct val="126087"/>
              </a:lnSpc>
              <a:spcBef>
                <a:spcPts val="0"/>
              </a:spcBef>
              <a:spcAft>
                <a:spcPts val="0"/>
              </a:spcAft>
              <a:buClr>
                <a:srgbClr val="020202"/>
              </a:buClr>
              <a:buSzPts val="2300"/>
              <a:buFont typeface="PT Serif"/>
              <a:buNone/>
            </a:pPr>
            <a:r>
              <a:rPr lang="en-US" sz="2300">
                <a:solidFill>
                  <a:srgbClr val="020202"/>
                </a:solidFill>
                <a:latin typeface="PT Serif"/>
                <a:ea typeface="PT Serif"/>
                <a:cs typeface="PT Serif"/>
                <a:sym typeface="PT Serif"/>
              </a:rPr>
              <a:t>Key Learnings</a:t>
            </a:r>
            <a:endParaRPr sz="2300">
              <a:solidFill>
                <a:schemeClr val="dk1"/>
              </a:solidFill>
              <a:latin typeface="Calibri"/>
              <a:ea typeface="Calibri"/>
              <a:cs typeface="Calibri"/>
              <a:sym typeface="Calibri"/>
            </a:endParaRPr>
          </a:p>
        </p:txBody>
      </p:sp>
      <p:sp>
        <p:nvSpPr>
          <p:cNvPr id="264" name="Google Shape;264;g3229c2bed87_1_193"/>
          <p:cNvSpPr/>
          <p:nvPr/>
        </p:nvSpPr>
        <p:spPr>
          <a:xfrm>
            <a:off x="7599521" y="3459599"/>
            <a:ext cx="6244800" cy="725700"/>
          </a:xfrm>
          <a:prstGeom prst="rect">
            <a:avLst/>
          </a:prstGeom>
          <a:noFill/>
          <a:ln>
            <a:noFill/>
          </a:ln>
        </p:spPr>
        <p:txBody>
          <a:bodyPr anchorCtr="0" anchor="t" bIns="0" lIns="0" spcFirstLastPara="1" rIns="0" wrap="square" tIns="0">
            <a:noAutofit/>
          </a:bodyPr>
          <a:lstStyle/>
          <a:p>
            <a:pPr indent="-342900" lvl="0" marL="342900" marR="0" rtl="0" algn="l">
              <a:lnSpc>
                <a:spcPct val="162857"/>
              </a:lnSpc>
              <a:spcBef>
                <a:spcPts val="0"/>
              </a:spcBef>
              <a:spcAft>
                <a:spcPts val="0"/>
              </a:spcAft>
              <a:buClr>
                <a:srgbClr val="383838"/>
              </a:buClr>
              <a:buSzPts val="1750"/>
              <a:buFont typeface="DM Sans"/>
              <a:buChar char="•"/>
            </a:pPr>
            <a:r>
              <a:rPr lang="en-US" sz="1750">
                <a:solidFill>
                  <a:srgbClr val="383838"/>
                </a:solidFill>
                <a:latin typeface="DM Sans"/>
                <a:ea typeface="DM Sans"/>
                <a:cs typeface="DM Sans"/>
                <a:sym typeface="DM Sans"/>
              </a:rPr>
              <a:t>Effective prompt design is crucial for guiding AI behavior</a:t>
            </a:r>
            <a:endParaRPr sz="1750">
              <a:solidFill>
                <a:schemeClr val="dk1"/>
              </a:solidFill>
              <a:latin typeface="Calibri"/>
              <a:ea typeface="Calibri"/>
              <a:cs typeface="Calibri"/>
              <a:sym typeface="Calibri"/>
            </a:endParaRPr>
          </a:p>
        </p:txBody>
      </p:sp>
      <p:sp>
        <p:nvSpPr>
          <p:cNvPr id="265" name="Google Shape;265;g3229c2bed87_1_193"/>
          <p:cNvSpPr/>
          <p:nvPr/>
        </p:nvSpPr>
        <p:spPr>
          <a:xfrm>
            <a:off x="7599521" y="4264700"/>
            <a:ext cx="6244800" cy="725700"/>
          </a:xfrm>
          <a:prstGeom prst="rect">
            <a:avLst/>
          </a:prstGeom>
          <a:noFill/>
          <a:ln>
            <a:noFill/>
          </a:ln>
        </p:spPr>
        <p:txBody>
          <a:bodyPr anchorCtr="0" anchor="t" bIns="0" lIns="0" spcFirstLastPara="1" rIns="0" wrap="square" tIns="0">
            <a:noAutofit/>
          </a:bodyPr>
          <a:lstStyle/>
          <a:p>
            <a:pPr indent="-342900" lvl="0" marL="342900" marR="0" rtl="0" algn="l">
              <a:lnSpc>
                <a:spcPct val="162857"/>
              </a:lnSpc>
              <a:spcBef>
                <a:spcPts val="0"/>
              </a:spcBef>
              <a:spcAft>
                <a:spcPts val="0"/>
              </a:spcAft>
              <a:buClr>
                <a:srgbClr val="383838"/>
              </a:buClr>
              <a:buSzPts val="1750"/>
              <a:buFont typeface="DM Sans"/>
              <a:buChar char="•"/>
            </a:pPr>
            <a:r>
              <a:rPr lang="en-US" sz="1750">
                <a:solidFill>
                  <a:srgbClr val="383838"/>
                </a:solidFill>
                <a:latin typeface="DM Sans"/>
                <a:ea typeface="DM Sans"/>
                <a:cs typeface="DM Sans"/>
                <a:sym typeface="DM Sans"/>
              </a:rPr>
              <a:t>Balancing response accuracy and processing speed improves user experience</a:t>
            </a:r>
            <a:endParaRPr sz="1750">
              <a:solidFill>
                <a:schemeClr val="dk1"/>
              </a:solidFill>
              <a:latin typeface="Calibri"/>
              <a:ea typeface="Calibri"/>
              <a:cs typeface="Calibri"/>
              <a:sym typeface="Calibri"/>
            </a:endParaRPr>
          </a:p>
        </p:txBody>
      </p:sp>
      <p:sp>
        <p:nvSpPr>
          <p:cNvPr id="266" name="Google Shape;266;g3229c2bed87_1_193"/>
          <p:cNvSpPr/>
          <p:nvPr/>
        </p:nvSpPr>
        <p:spPr>
          <a:xfrm>
            <a:off x="7599521" y="5069800"/>
            <a:ext cx="6244800" cy="725700"/>
          </a:xfrm>
          <a:prstGeom prst="rect">
            <a:avLst/>
          </a:prstGeom>
          <a:noFill/>
          <a:ln>
            <a:noFill/>
          </a:ln>
        </p:spPr>
        <p:txBody>
          <a:bodyPr anchorCtr="0" anchor="t" bIns="0" lIns="0" spcFirstLastPara="1" rIns="0" wrap="square" tIns="0">
            <a:noAutofit/>
          </a:bodyPr>
          <a:lstStyle/>
          <a:p>
            <a:pPr indent="-342900" lvl="0" marL="342900" marR="0" rtl="0" algn="l">
              <a:lnSpc>
                <a:spcPct val="162857"/>
              </a:lnSpc>
              <a:spcBef>
                <a:spcPts val="0"/>
              </a:spcBef>
              <a:spcAft>
                <a:spcPts val="0"/>
              </a:spcAft>
              <a:buClr>
                <a:srgbClr val="383838"/>
              </a:buClr>
              <a:buSzPts val="1750"/>
              <a:buFont typeface="DM Sans"/>
              <a:buChar char="•"/>
            </a:pPr>
            <a:r>
              <a:rPr lang="en-US" sz="1750">
                <a:solidFill>
                  <a:srgbClr val="383838"/>
                </a:solidFill>
                <a:latin typeface="DM Sans"/>
                <a:ea typeface="DM Sans"/>
                <a:cs typeface="DM Sans"/>
                <a:sym typeface="DM Sans"/>
              </a:rPr>
              <a:t>Collaboration between technical and UX teams enhances the final product</a:t>
            </a:r>
            <a:endParaRPr sz="1750">
              <a:solidFill>
                <a:schemeClr val="dk1"/>
              </a:solidFill>
              <a:latin typeface="Calibri"/>
              <a:ea typeface="Calibri"/>
              <a:cs typeface="Calibri"/>
              <a:sym typeface="Calibri"/>
            </a:endParaRPr>
          </a:p>
        </p:txBody>
      </p:sp>
      <p:sp>
        <p:nvSpPr>
          <p:cNvPr id="267" name="Google Shape;267;g3229c2bed87_1_193"/>
          <p:cNvSpPr/>
          <p:nvPr/>
        </p:nvSpPr>
        <p:spPr>
          <a:xfrm>
            <a:off x="7599521" y="5874901"/>
            <a:ext cx="6244800" cy="725700"/>
          </a:xfrm>
          <a:prstGeom prst="rect">
            <a:avLst/>
          </a:prstGeom>
          <a:noFill/>
          <a:ln>
            <a:noFill/>
          </a:ln>
        </p:spPr>
        <p:txBody>
          <a:bodyPr anchorCtr="0" anchor="t" bIns="0" lIns="0" spcFirstLastPara="1" rIns="0" wrap="square" tIns="0">
            <a:noAutofit/>
          </a:bodyPr>
          <a:lstStyle/>
          <a:p>
            <a:pPr indent="-342900" lvl="0" marL="342900" marR="0" rtl="0" algn="l">
              <a:lnSpc>
                <a:spcPct val="162857"/>
              </a:lnSpc>
              <a:spcBef>
                <a:spcPts val="0"/>
              </a:spcBef>
              <a:spcAft>
                <a:spcPts val="0"/>
              </a:spcAft>
              <a:buClr>
                <a:srgbClr val="383838"/>
              </a:buClr>
              <a:buSzPts val="1750"/>
              <a:buFont typeface="DM Sans"/>
              <a:buChar char="•"/>
            </a:pPr>
            <a:r>
              <a:rPr lang="en-US" sz="1750">
                <a:solidFill>
                  <a:srgbClr val="383838"/>
                </a:solidFill>
                <a:latin typeface="DM Sans"/>
                <a:ea typeface="DM Sans"/>
                <a:cs typeface="DM Sans"/>
                <a:sym typeface="DM Sans"/>
              </a:rPr>
              <a:t>Continuous refinement based on user feedback is essential for improvement</a:t>
            </a:r>
            <a:endParaRPr sz="1750">
              <a:solidFill>
                <a:schemeClr val="dk1"/>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pic>
        <p:nvPicPr>
          <p:cNvPr descr="preencoded.png" id="64" name="Google Shape;64;g3229c2bed87_1_9"/>
          <p:cNvPicPr preferRelativeResize="0"/>
          <p:nvPr/>
        </p:nvPicPr>
        <p:blipFill rotWithShape="1">
          <a:blip r:embed="rId3">
            <a:alphaModFix/>
          </a:blip>
          <a:srcRect b="0" l="0" r="0" t="0"/>
          <a:stretch/>
        </p:blipFill>
        <p:spPr>
          <a:xfrm>
            <a:off x="9144000" y="0"/>
            <a:ext cx="5486400" cy="8229600"/>
          </a:xfrm>
          <a:prstGeom prst="rect">
            <a:avLst/>
          </a:prstGeom>
          <a:noFill/>
          <a:ln>
            <a:noFill/>
          </a:ln>
        </p:spPr>
      </p:pic>
      <p:sp>
        <p:nvSpPr>
          <p:cNvPr id="65" name="Google Shape;65;g3229c2bed87_1_9"/>
          <p:cNvSpPr/>
          <p:nvPr/>
        </p:nvSpPr>
        <p:spPr>
          <a:xfrm>
            <a:off x="771049" y="784741"/>
            <a:ext cx="7602000" cy="1445700"/>
          </a:xfrm>
          <a:prstGeom prst="rect">
            <a:avLst/>
          </a:prstGeom>
          <a:noFill/>
          <a:ln>
            <a:noFill/>
          </a:ln>
        </p:spPr>
        <p:txBody>
          <a:bodyPr anchorCtr="0" anchor="t" bIns="0" lIns="0" spcFirstLastPara="1" rIns="0" wrap="square" tIns="0">
            <a:noAutofit/>
          </a:bodyPr>
          <a:lstStyle/>
          <a:p>
            <a:pPr indent="0" lvl="0" marL="0" marR="0" rtl="0" algn="l">
              <a:lnSpc>
                <a:spcPct val="124175"/>
              </a:lnSpc>
              <a:spcBef>
                <a:spcPts val="0"/>
              </a:spcBef>
              <a:spcAft>
                <a:spcPts val="0"/>
              </a:spcAft>
              <a:buClr>
                <a:srgbClr val="020202"/>
              </a:buClr>
              <a:buSzPts val="4550"/>
              <a:buFont typeface="PT Serif"/>
              <a:buNone/>
            </a:pPr>
            <a:r>
              <a:rPr lang="en-US" sz="4550">
                <a:solidFill>
                  <a:srgbClr val="020202"/>
                </a:solidFill>
                <a:latin typeface="PT Serif"/>
                <a:ea typeface="PT Serif"/>
                <a:cs typeface="PT Serif"/>
                <a:sym typeface="PT Serif"/>
              </a:rPr>
              <a:t>Trends in the Gifting Industry</a:t>
            </a:r>
            <a:endParaRPr sz="4550">
              <a:solidFill>
                <a:schemeClr val="dk1"/>
              </a:solidFill>
              <a:latin typeface="Calibri"/>
              <a:ea typeface="Calibri"/>
              <a:cs typeface="Calibri"/>
              <a:sym typeface="Calibri"/>
            </a:endParaRPr>
          </a:p>
        </p:txBody>
      </p:sp>
      <p:sp>
        <p:nvSpPr>
          <p:cNvPr id="66" name="Google Shape;66;g3229c2bed87_1_9"/>
          <p:cNvSpPr/>
          <p:nvPr/>
        </p:nvSpPr>
        <p:spPr>
          <a:xfrm>
            <a:off x="771049" y="2808565"/>
            <a:ext cx="385500" cy="385500"/>
          </a:xfrm>
          <a:prstGeom prst="roundRect">
            <a:avLst>
              <a:gd fmla="val 8571" name="adj"/>
            </a:avLst>
          </a:prstGeom>
          <a:solidFill>
            <a:srgbClr val="F2EEEE"/>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7" name="Google Shape;67;g3229c2bed87_1_9"/>
          <p:cNvSpPr/>
          <p:nvPr/>
        </p:nvSpPr>
        <p:spPr>
          <a:xfrm>
            <a:off x="1376839" y="2808565"/>
            <a:ext cx="2891400" cy="361500"/>
          </a:xfrm>
          <a:prstGeom prst="rect">
            <a:avLst/>
          </a:prstGeom>
          <a:noFill/>
          <a:ln>
            <a:noFill/>
          </a:ln>
        </p:spPr>
        <p:txBody>
          <a:bodyPr anchorCtr="0" anchor="t" bIns="0" lIns="0" spcFirstLastPara="1" rIns="0" wrap="square" tIns="0">
            <a:noAutofit/>
          </a:bodyPr>
          <a:lstStyle/>
          <a:p>
            <a:pPr indent="0" lvl="0" marL="0" marR="0" rtl="0" algn="l">
              <a:lnSpc>
                <a:spcPct val="124444"/>
              </a:lnSpc>
              <a:spcBef>
                <a:spcPts val="0"/>
              </a:spcBef>
              <a:spcAft>
                <a:spcPts val="0"/>
              </a:spcAft>
              <a:buClr>
                <a:srgbClr val="383838"/>
              </a:buClr>
              <a:buSzPts val="2250"/>
              <a:buFont typeface="PT Serif"/>
              <a:buNone/>
            </a:pPr>
            <a:r>
              <a:rPr lang="en-US" sz="2250">
                <a:solidFill>
                  <a:srgbClr val="383838"/>
                </a:solidFill>
                <a:latin typeface="PT Serif"/>
                <a:ea typeface="PT Serif"/>
                <a:cs typeface="PT Serif"/>
                <a:sym typeface="PT Serif"/>
              </a:rPr>
              <a:t>Global Market Growth</a:t>
            </a:r>
            <a:endParaRPr sz="2250">
              <a:solidFill>
                <a:schemeClr val="dk1"/>
              </a:solidFill>
              <a:latin typeface="Calibri"/>
              <a:ea typeface="Calibri"/>
              <a:cs typeface="Calibri"/>
              <a:sym typeface="Calibri"/>
            </a:endParaRPr>
          </a:p>
        </p:txBody>
      </p:sp>
      <p:sp>
        <p:nvSpPr>
          <p:cNvPr id="68" name="Google Shape;68;g3229c2bed87_1_9"/>
          <p:cNvSpPr/>
          <p:nvPr/>
        </p:nvSpPr>
        <p:spPr>
          <a:xfrm>
            <a:off x="1376839" y="3302198"/>
            <a:ext cx="3084900" cy="1409700"/>
          </a:xfrm>
          <a:prstGeom prst="rect">
            <a:avLst/>
          </a:prstGeom>
          <a:noFill/>
          <a:ln>
            <a:noFill/>
          </a:ln>
        </p:spPr>
        <p:txBody>
          <a:bodyPr anchorCtr="0" anchor="t" bIns="0" lIns="0" spcFirstLastPara="1" rIns="0" wrap="square" tIns="0">
            <a:noAutofit/>
          </a:bodyPr>
          <a:lstStyle/>
          <a:p>
            <a:pPr indent="0" lvl="0" marL="0" marR="0" rtl="0" algn="l">
              <a:lnSpc>
                <a:spcPct val="161764"/>
              </a:lnSpc>
              <a:spcBef>
                <a:spcPts val="0"/>
              </a:spcBef>
              <a:spcAft>
                <a:spcPts val="0"/>
              </a:spcAft>
              <a:buClr>
                <a:srgbClr val="383838"/>
              </a:buClr>
              <a:buSzPts val="1700"/>
              <a:buFont typeface="DM Sans"/>
              <a:buNone/>
            </a:pPr>
            <a:r>
              <a:rPr lang="en-US" sz="1700">
                <a:solidFill>
                  <a:srgbClr val="383838"/>
                </a:solidFill>
                <a:latin typeface="DM Sans"/>
                <a:ea typeface="DM Sans"/>
                <a:cs typeface="DM Sans"/>
                <a:sym typeface="DM Sans"/>
              </a:rPr>
              <a:t>The global gifting market is projected to grow from $465 billion in 2024 to $720 billion by 2032, with a CAGR of 5.6%.</a:t>
            </a:r>
            <a:endParaRPr sz="1700">
              <a:solidFill>
                <a:schemeClr val="dk1"/>
              </a:solidFill>
              <a:latin typeface="Calibri"/>
              <a:ea typeface="Calibri"/>
              <a:cs typeface="Calibri"/>
              <a:sym typeface="Calibri"/>
            </a:endParaRPr>
          </a:p>
        </p:txBody>
      </p:sp>
      <p:sp>
        <p:nvSpPr>
          <p:cNvPr id="69" name="Google Shape;69;g3229c2bed87_1_9"/>
          <p:cNvSpPr/>
          <p:nvPr/>
        </p:nvSpPr>
        <p:spPr>
          <a:xfrm>
            <a:off x="4682133" y="2808565"/>
            <a:ext cx="385500" cy="385500"/>
          </a:xfrm>
          <a:prstGeom prst="roundRect">
            <a:avLst>
              <a:gd fmla="val 8571" name="adj"/>
            </a:avLst>
          </a:prstGeom>
          <a:solidFill>
            <a:srgbClr val="F2EEEE"/>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0" name="Google Shape;70;g3229c2bed87_1_9"/>
          <p:cNvSpPr/>
          <p:nvPr/>
        </p:nvSpPr>
        <p:spPr>
          <a:xfrm>
            <a:off x="5287923" y="2808565"/>
            <a:ext cx="3084900" cy="723000"/>
          </a:xfrm>
          <a:prstGeom prst="rect">
            <a:avLst/>
          </a:prstGeom>
          <a:noFill/>
          <a:ln>
            <a:noFill/>
          </a:ln>
        </p:spPr>
        <p:txBody>
          <a:bodyPr anchorCtr="0" anchor="t" bIns="0" lIns="0" spcFirstLastPara="1" rIns="0" wrap="square" tIns="0">
            <a:noAutofit/>
          </a:bodyPr>
          <a:lstStyle/>
          <a:p>
            <a:pPr indent="0" lvl="0" marL="0" marR="0" rtl="0" algn="l">
              <a:lnSpc>
                <a:spcPct val="124444"/>
              </a:lnSpc>
              <a:spcBef>
                <a:spcPts val="0"/>
              </a:spcBef>
              <a:spcAft>
                <a:spcPts val="0"/>
              </a:spcAft>
              <a:buClr>
                <a:srgbClr val="383838"/>
              </a:buClr>
              <a:buSzPts val="2250"/>
              <a:buFont typeface="PT Serif"/>
              <a:buNone/>
            </a:pPr>
            <a:r>
              <a:rPr lang="en-US" sz="2250">
                <a:solidFill>
                  <a:srgbClr val="383838"/>
                </a:solidFill>
                <a:latin typeface="PT Serif"/>
                <a:ea typeface="PT Serif"/>
                <a:cs typeface="PT Serif"/>
                <a:sym typeface="PT Serif"/>
              </a:rPr>
              <a:t>Personalized Gifts Sector</a:t>
            </a:r>
            <a:endParaRPr sz="2250">
              <a:solidFill>
                <a:schemeClr val="dk1"/>
              </a:solidFill>
              <a:latin typeface="Calibri"/>
              <a:ea typeface="Calibri"/>
              <a:cs typeface="Calibri"/>
              <a:sym typeface="Calibri"/>
            </a:endParaRPr>
          </a:p>
        </p:txBody>
      </p:sp>
      <p:sp>
        <p:nvSpPr>
          <p:cNvPr id="71" name="Google Shape;71;g3229c2bed87_1_9"/>
          <p:cNvSpPr/>
          <p:nvPr/>
        </p:nvSpPr>
        <p:spPr>
          <a:xfrm>
            <a:off x="5287923" y="3663672"/>
            <a:ext cx="3084900" cy="1409700"/>
          </a:xfrm>
          <a:prstGeom prst="rect">
            <a:avLst/>
          </a:prstGeom>
          <a:noFill/>
          <a:ln>
            <a:noFill/>
          </a:ln>
        </p:spPr>
        <p:txBody>
          <a:bodyPr anchorCtr="0" anchor="t" bIns="0" lIns="0" spcFirstLastPara="1" rIns="0" wrap="square" tIns="0">
            <a:noAutofit/>
          </a:bodyPr>
          <a:lstStyle/>
          <a:p>
            <a:pPr indent="0" lvl="0" marL="0" marR="0" rtl="0" algn="l">
              <a:lnSpc>
                <a:spcPct val="161764"/>
              </a:lnSpc>
              <a:spcBef>
                <a:spcPts val="0"/>
              </a:spcBef>
              <a:spcAft>
                <a:spcPts val="0"/>
              </a:spcAft>
              <a:buClr>
                <a:srgbClr val="383838"/>
              </a:buClr>
              <a:buSzPts val="1700"/>
              <a:buFont typeface="DM Sans"/>
              <a:buNone/>
            </a:pPr>
            <a:r>
              <a:rPr lang="en-US" sz="1700">
                <a:solidFill>
                  <a:srgbClr val="383838"/>
                </a:solidFill>
                <a:latin typeface="DM Sans"/>
                <a:ea typeface="DM Sans"/>
                <a:cs typeface="DM Sans"/>
                <a:sym typeface="DM Sans"/>
              </a:rPr>
              <a:t>Expected to reach $47.6 billion by 2030, up from $25.8 billion in 2020, driven by demand for unique offerings.</a:t>
            </a:r>
            <a:endParaRPr sz="1700">
              <a:solidFill>
                <a:schemeClr val="dk1"/>
              </a:solidFill>
              <a:latin typeface="Calibri"/>
              <a:ea typeface="Calibri"/>
              <a:cs typeface="Calibri"/>
              <a:sym typeface="Calibri"/>
            </a:endParaRPr>
          </a:p>
        </p:txBody>
      </p:sp>
      <p:sp>
        <p:nvSpPr>
          <p:cNvPr id="72" name="Google Shape;72;g3229c2bed87_1_9"/>
          <p:cNvSpPr/>
          <p:nvPr/>
        </p:nvSpPr>
        <p:spPr>
          <a:xfrm>
            <a:off x="771049" y="5541407"/>
            <a:ext cx="385500" cy="385500"/>
          </a:xfrm>
          <a:prstGeom prst="roundRect">
            <a:avLst>
              <a:gd fmla="val 8571" name="adj"/>
            </a:avLst>
          </a:prstGeom>
          <a:solidFill>
            <a:srgbClr val="F2EEEE"/>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3" name="Google Shape;73;g3229c2bed87_1_9"/>
          <p:cNvSpPr/>
          <p:nvPr/>
        </p:nvSpPr>
        <p:spPr>
          <a:xfrm>
            <a:off x="1376839" y="5541407"/>
            <a:ext cx="3002400" cy="361500"/>
          </a:xfrm>
          <a:prstGeom prst="rect">
            <a:avLst/>
          </a:prstGeom>
          <a:noFill/>
          <a:ln>
            <a:noFill/>
          </a:ln>
        </p:spPr>
        <p:txBody>
          <a:bodyPr anchorCtr="0" anchor="t" bIns="0" lIns="0" spcFirstLastPara="1" rIns="0" wrap="square" tIns="0">
            <a:noAutofit/>
          </a:bodyPr>
          <a:lstStyle/>
          <a:p>
            <a:pPr indent="0" lvl="0" marL="0" marR="0" rtl="0" algn="l">
              <a:lnSpc>
                <a:spcPct val="124444"/>
              </a:lnSpc>
              <a:spcBef>
                <a:spcPts val="0"/>
              </a:spcBef>
              <a:spcAft>
                <a:spcPts val="0"/>
              </a:spcAft>
              <a:buClr>
                <a:srgbClr val="383838"/>
              </a:buClr>
              <a:buSzPts val="2250"/>
              <a:buFont typeface="PT Serif"/>
              <a:buNone/>
            </a:pPr>
            <a:r>
              <a:rPr lang="en-US" sz="2250">
                <a:solidFill>
                  <a:srgbClr val="383838"/>
                </a:solidFill>
                <a:latin typeface="PT Serif"/>
                <a:ea typeface="PT Serif"/>
                <a:cs typeface="PT Serif"/>
                <a:sym typeface="PT Serif"/>
              </a:rPr>
              <a:t>U.S. Market Projections</a:t>
            </a:r>
            <a:endParaRPr sz="2250">
              <a:solidFill>
                <a:schemeClr val="dk1"/>
              </a:solidFill>
              <a:latin typeface="Calibri"/>
              <a:ea typeface="Calibri"/>
              <a:cs typeface="Calibri"/>
              <a:sym typeface="Calibri"/>
            </a:endParaRPr>
          </a:p>
        </p:txBody>
      </p:sp>
      <p:sp>
        <p:nvSpPr>
          <p:cNvPr id="74" name="Google Shape;74;g3229c2bed87_1_9"/>
          <p:cNvSpPr/>
          <p:nvPr/>
        </p:nvSpPr>
        <p:spPr>
          <a:xfrm>
            <a:off x="1376839" y="6035040"/>
            <a:ext cx="3084900" cy="1057200"/>
          </a:xfrm>
          <a:prstGeom prst="rect">
            <a:avLst/>
          </a:prstGeom>
          <a:noFill/>
          <a:ln>
            <a:noFill/>
          </a:ln>
        </p:spPr>
        <p:txBody>
          <a:bodyPr anchorCtr="0" anchor="t" bIns="0" lIns="0" spcFirstLastPara="1" rIns="0" wrap="square" tIns="0">
            <a:noAutofit/>
          </a:bodyPr>
          <a:lstStyle/>
          <a:p>
            <a:pPr indent="0" lvl="0" marL="0" marR="0" rtl="0" algn="l">
              <a:lnSpc>
                <a:spcPct val="161764"/>
              </a:lnSpc>
              <a:spcBef>
                <a:spcPts val="0"/>
              </a:spcBef>
              <a:spcAft>
                <a:spcPts val="0"/>
              </a:spcAft>
              <a:buClr>
                <a:srgbClr val="383838"/>
              </a:buClr>
              <a:buSzPts val="1700"/>
              <a:buFont typeface="DM Sans"/>
              <a:buNone/>
            </a:pPr>
            <a:r>
              <a:rPr lang="en-US" sz="1700">
                <a:solidFill>
                  <a:srgbClr val="383838"/>
                </a:solidFill>
                <a:latin typeface="DM Sans"/>
                <a:ea typeface="DM Sans"/>
                <a:cs typeface="DM Sans"/>
                <a:sym typeface="DM Sans"/>
              </a:rPr>
              <a:t>Valued at $62 billion in 2019, with an expected annual growth of 2%.</a:t>
            </a:r>
            <a:endParaRPr sz="1700">
              <a:solidFill>
                <a:schemeClr val="dk1"/>
              </a:solidFill>
              <a:latin typeface="Calibri"/>
              <a:ea typeface="Calibri"/>
              <a:cs typeface="Calibri"/>
              <a:sym typeface="Calibri"/>
            </a:endParaRPr>
          </a:p>
        </p:txBody>
      </p:sp>
      <p:sp>
        <p:nvSpPr>
          <p:cNvPr id="75" name="Google Shape;75;g3229c2bed87_1_9"/>
          <p:cNvSpPr/>
          <p:nvPr/>
        </p:nvSpPr>
        <p:spPr>
          <a:xfrm>
            <a:off x="4682133" y="5541407"/>
            <a:ext cx="385500" cy="385500"/>
          </a:xfrm>
          <a:prstGeom prst="roundRect">
            <a:avLst>
              <a:gd fmla="val 8571" name="adj"/>
            </a:avLst>
          </a:prstGeom>
          <a:solidFill>
            <a:srgbClr val="F2EEEE"/>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6" name="Google Shape;76;g3229c2bed87_1_9"/>
          <p:cNvSpPr/>
          <p:nvPr/>
        </p:nvSpPr>
        <p:spPr>
          <a:xfrm>
            <a:off x="5287923" y="5541407"/>
            <a:ext cx="2891400" cy="361500"/>
          </a:xfrm>
          <a:prstGeom prst="rect">
            <a:avLst/>
          </a:prstGeom>
          <a:noFill/>
          <a:ln>
            <a:noFill/>
          </a:ln>
        </p:spPr>
        <p:txBody>
          <a:bodyPr anchorCtr="0" anchor="t" bIns="0" lIns="0" spcFirstLastPara="1" rIns="0" wrap="square" tIns="0">
            <a:noAutofit/>
          </a:bodyPr>
          <a:lstStyle/>
          <a:p>
            <a:pPr indent="0" lvl="0" marL="0" marR="0" rtl="0" algn="l">
              <a:lnSpc>
                <a:spcPct val="124444"/>
              </a:lnSpc>
              <a:spcBef>
                <a:spcPts val="0"/>
              </a:spcBef>
              <a:spcAft>
                <a:spcPts val="0"/>
              </a:spcAft>
              <a:buClr>
                <a:srgbClr val="383838"/>
              </a:buClr>
              <a:buSzPts val="2250"/>
              <a:buFont typeface="PT Serif"/>
              <a:buNone/>
            </a:pPr>
            <a:r>
              <a:rPr lang="en-US" sz="2250">
                <a:solidFill>
                  <a:srgbClr val="383838"/>
                </a:solidFill>
                <a:latin typeface="PT Serif"/>
                <a:ea typeface="PT Serif"/>
                <a:cs typeface="PT Serif"/>
                <a:sym typeface="PT Serif"/>
              </a:rPr>
              <a:t>Books as Gifts</a:t>
            </a:r>
            <a:endParaRPr sz="2250">
              <a:solidFill>
                <a:schemeClr val="dk1"/>
              </a:solidFill>
              <a:latin typeface="Calibri"/>
              <a:ea typeface="Calibri"/>
              <a:cs typeface="Calibri"/>
              <a:sym typeface="Calibri"/>
            </a:endParaRPr>
          </a:p>
        </p:txBody>
      </p:sp>
      <p:sp>
        <p:nvSpPr>
          <p:cNvPr id="77" name="Google Shape;77;g3229c2bed87_1_9"/>
          <p:cNvSpPr/>
          <p:nvPr/>
        </p:nvSpPr>
        <p:spPr>
          <a:xfrm>
            <a:off x="5287923" y="6035040"/>
            <a:ext cx="3084900" cy="1409700"/>
          </a:xfrm>
          <a:prstGeom prst="rect">
            <a:avLst/>
          </a:prstGeom>
          <a:noFill/>
          <a:ln>
            <a:noFill/>
          </a:ln>
        </p:spPr>
        <p:txBody>
          <a:bodyPr anchorCtr="0" anchor="t" bIns="0" lIns="0" spcFirstLastPara="1" rIns="0" wrap="square" tIns="0">
            <a:noAutofit/>
          </a:bodyPr>
          <a:lstStyle/>
          <a:p>
            <a:pPr indent="0" lvl="0" marL="0" marR="0" rtl="0" algn="l">
              <a:lnSpc>
                <a:spcPct val="161764"/>
              </a:lnSpc>
              <a:spcBef>
                <a:spcPts val="0"/>
              </a:spcBef>
              <a:spcAft>
                <a:spcPts val="0"/>
              </a:spcAft>
              <a:buClr>
                <a:srgbClr val="383838"/>
              </a:buClr>
              <a:buSzPts val="1700"/>
              <a:buFont typeface="DM Sans"/>
              <a:buNone/>
            </a:pPr>
            <a:r>
              <a:rPr lang="en-US" sz="1700">
                <a:solidFill>
                  <a:srgbClr val="383838"/>
                </a:solidFill>
                <a:latin typeface="DM Sans"/>
                <a:ea typeface="DM Sans"/>
                <a:cs typeface="DM Sans"/>
                <a:sym typeface="DM Sans"/>
              </a:rPr>
              <a:t>54% of survey respondents plan to gift books during the holiday season, highlighting their enduring appeal.</a:t>
            </a:r>
            <a:endParaRPr sz="1700">
              <a:solidFill>
                <a:schemeClr val="dk1"/>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pic>
        <p:nvPicPr>
          <p:cNvPr descr="preencoded.png" id="83" name="Google Shape;83;g3229c2bed87_1_27"/>
          <p:cNvPicPr preferRelativeResize="0"/>
          <p:nvPr/>
        </p:nvPicPr>
        <p:blipFill rotWithShape="1">
          <a:blip r:embed="rId3">
            <a:alphaModFix/>
          </a:blip>
          <a:srcRect b="0" l="0" r="0" t="0"/>
          <a:stretch/>
        </p:blipFill>
        <p:spPr>
          <a:xfrm>
            <a:off x="0" y="0"/>
            <a:ext cx="5486400" cy="8229600"/>
          </a:xfrm>
          <a:prstGeom prst="rect">
            <a:avLst/>
          </a:prstGeom>
          <a:noFill/>
          <a:ln>
            <a:noFill/>
          </a:ln>
        </p:spPr>
      </p:pic>
      <p:sp>
        <p:nvSpPr>
          <p:cNvPr id="84" name="Google Shape;84;g3229c2bed87_1_27"/>
          <p:cNvSpPr/>
          <p:nvPr/>
        </p:nvSpPr>
        <p:spPr>
          <a:xfrm>
            <a:off x="6280190" y="1081921"/>
            <a:ext cx="7556400" cy="1488600"/>
          </a:xfrm>
          <a:prstGeom prst="rect">
            <a:avLst/>
          </a:prstGeom>
          <a:noFill/>
          <a:ln>
            <a:noFill/>
          </a:ln>
        </p:spPr>
        <p:txBody>
          <a:bodyPr anchorCtr="0" anchor="t" bIns="0" lIns="0" spcFirstLastPara="1" rIns="0" wrap="square" tIns="0">
            <a:noAutofit/>
          </a:bodyPr>
          <a:lstStyle/>
          <a:p>
            <a:pPr indent="0" lvl="0" marL="0" marR="0" rtl="0" algn="l">
              <a:lnSpc>
                <a:spcPct val="125806"/>
              </a:lnSpc>
              <a:spcBef>
                <a:spcPts val="0"/>
              </a:spcBef>
              <a:spcAft>
                <a:spcPts val="0"/>
              </a:spcAft>
              <a:buClr>
                <a:srgbClr val="020202"/>
              </a:buClr>
              <a:buSzPts val="4650"/>
              <a:buFont typeface="PT Serif"/>
              <a:buNone/>
            </a:pPr>
            <a:r>
              <a:rPr lang="en-US" sz="4650">
                <a:solidFill>
                  <a:srgbClr val="020202"/>
                </a:solidFill>
                <a:latin typeface="PT Serif"/>
                <a:ea typeface="PT Serif"/>
                <a:cs typeface="PT Serif"/>
                <a:sym typeface="PT Serif"/>
              </a:rPr>
              <a:t>Challenges in Personalized Book Gifting</a:t>
            </a:r>
            <a:endParaRPr sz="4650">
              <a:solidFill>
                <a:schemeClr val="dk1"/>
              </a:solidFill>
              <a:latin typeface="Calibri"/>
              <a:ea typeface="Calibri"/>
              <a:cs typeface="Calibri"/>
              <a:sym typeface="Calibri"/>
            </a:endParaRPr>
          </a:p>
        </p:txBody>
      </p:sp>
      <p:sp>
        <p:nvSpPr>
          <p:cNvPr id="85" name="Google Shape;85;g3229c2bed87_1_27"/>
          <p:cNvSpPr/>
          <p:nvPr/>
        </p:nvSpPr>
        <p:spPr>
          <a:xfrm>
            <a:off x="6280200" y="2910600"/>
            <a:ext cx="3664800" cy="4529400"/>
          </a:xfrm>
          <a:prstGeom prst="roundRect">
            <a:avLst>
              <a:gd fmla="val 928" name="adj"/>
            </a:avLst>
          </a:prstGeom>
          <a:solidFill>
            <a:srgbClr val="F2EEEE"/>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6" name="Google Shape;86;g3229c2bed87_1_27"/>
          <p:cNvSpPr/>
          <p:nvPr/>
        </p:nvSpPr>
        <p:spPr>
          <a:xfrm>
            <a:off x="6507004" y="3137416"/>
            <a:ext cx="3211200" cy="744000"/>
          </a:xfrm>
          <a:prstGeom prst="rect">
            <a:avLst/>
          </a:prstGeom>
          <a:noFill/>
          <a:ln>
            <a:noFill/>
          </a:ln>
        </p:spPr>
        <p:txBody>
          <a:bodyPr anchorCtr="0" anchor="t" bIns="0" lIns="0" spcFirstLastPara="1" rIns="0" wrap="square" tIns="0">
            <a:noAutofit/>
          </a:bodyPr>
          <a:lstStyle/>
          <a:p>
            <a:pPr indent="0" lvl="0" marL="0" marR="0" rtl="0" algn="l">
              <a:lnSpc>
                <a:spcPct val="126087"/>
              </a:lnSpc>
              <a:spcBef>
                <a:spcPts val="0"/>
              </a:spcBef>
              <a:spcAft>
                <a:spcPts val="0"/>
              </a:spcAft>
              <a:buClr>
                <a:srgbClr val="383838"/>
              </a:buClr>
              <a:buSzPts val="2300"/>
              <a:buFont typeface="PT Serif"/>
              <a:buNone/>
            </a:pPr>
            <a:r>
              <a:rPr lang="en-US" sz="2300">
                <a:solidFill>
                  <a:srgbClr val="383838"/>
                </a:solidFill>
                <a:latin typeface="PT Serif"/>
                <a:ea typeface="PT Serif"/>
                <a:cs typeface="PT Serif"/>
                <a:sym typeface="PT Serif"/>
              </a:rPr>
              <a:t>Deep Knowledge Required</a:t>
            </a:r>
            <a:endParaRPr sz="2300">
              <a:solidFill>
                <a:schemeClr val="dk1"/>
              </a:solidFill>
              <a:latin typeface="Calibri"/>
              <a:ea typeface="Calibri"/>
              <a:cs typeface="Calibri"/>
              <a:sym typeface="Calibri"/>
            </a:endParaRPr>
          </a:p>
        </p:txBody>
      </p:sp>
      <p:sp>
        <p:nvSpPr>
          <p:cNvPr id="87" name="Google Shape;87;g3229c2bed87_1_27"/>
          <p:cNvSpPr/>
          <p:nvPr/>
        </p:nvSpPr>
        <p:spPr>
          <a:xfrm>
            <a:off x="6507004" y="4017645"/>
            <a:ext cx="3211200" cy="29031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383838"/>
              </a:buClr>
              <a:buSzPts val="1750"/>
              <a:buFont typeface="DM Sans"/>
              <a:buNone/>
            </a:pPr>
            <a:r>
              <a:rPr lang="en-US" sz="1750">
                <a:solidFill>
                  <a:srgbClr val="383838"/>
                </a:solidFill>
                <a:latin typeface="DM Sans"/>
                <a:ea typeface="DM Sans"/>
                <a:cs typeface="DM Sans"/>
                <a:sym typeface="DM Sans"/>
              </a:rPr>
              <a:t>Selecting the perfect book gift demands a thorough understanding of the recipient's preferences, interests, and reading history. This level of insight is often challenging to obtain or accurately assess.</a:t>
            </a:r>
            <a:endParaRPr sz="1750">
              <a:solidFill>
                <a:schemeClr val="dk1"/>
              </a:solidFill>
              <a:latin typeface="Calibri"/>
              <a:ea typeface="Calibri"/>
              <a:cs typeface="Calibri"/>
              <a:sym typeface="Calibri"/>
            </a:endParaRPr>
          </a:p>
        </p:txBody>
      </p:sp>
      <p:sp>
        <p:nvSpPr>
          <p:cNvPr id="88" name="Google Shape;88;g3229c2bed87_1_27"/>
          <p:cNvSpPr/>
          <p:nvPr/>
        </p:nvSpPr>
        <p:spPr>
          <a:xfrm>
            <a:off x="10171875" y="2910600"/>
            <a:ext cx="3664800" cy="4529400"/>
          </a:xfrm>
          <a:prstGeom prst="roundRect">
            <a:avLst>
              <a:gd fmla="val 928" name="adj"/>
            </a:avLst>
          </a:prstGeom>
          <a:solidFill>
            <a:srgbClr val="F2EEEE"/>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9" name="Google Shape;89;g3229c2bed87_1_27"/>
          <p:cNvSpPr/>
          <p:nvPr/>
        </p:nvSpPr>
        <p:spPr>
          <a:xfrm>
            <a:off x="10398681" y="3137416"/>
            <a:ext cx="3099900" cy="372000"/>
          </a:xfrm>
          <a:prstGeom prst="rect">
            <a:avLst/>
          </a:prstGeom>
          <a:noFill/>
          <a:ln>
            <a:noFill/>
          </a:ln>
        </p:spPr>
        <p:txBody>
          <a:bodyPr anchorCtr="0" anchor="t" bIns="0" lIns="0" spcFirstLastPara="1" rIns="0" wrap="square" tIns="0">
            <a:noAutofit/>
          </a:bodyPr>
          <a:lstStyle/>
          <a:p>
            <a:pPr indent="0" lvl="0" marL="0" marR="0" rtl="0" algn="l">
              <a:lnSpc>
                <a:spcPct val="126087"/>
              </a:lnSpc>
              <a:spcBef>
                <a:spcPts val="0"/>
              </a:spcBef>
              <a:spcAft>
                <a:spcPts val="0"/>
              </a:spcAft>
              <a:buClr>
                <a:srgbClr val="383838"/>
              </a:buClr>
              <a:buSzPts val="2300"/>
              <a:buFont typeface="PT Serif"/>
              <a:buNone/>
            </a:pPr>
            <a:r>
              <a:rPr lang="en-US" sz="2300">
                <a:solidFill>
                  <a:srgbClr val="383838"/>
                </a:solidFill>
                <a:latin typeface="PT Serif"/>
                <a:ea typeface="PT Serif"/>
                <a:cs typeface="PT Serif"/>
                <a:sym typeface="PT Serif"/>
              </a:rPr>
              <a:t>Risk of Generic Choices</a:t>
            </a:r>
            <a:endParaRPr sz="2300">
              <a:solidFill>
                <a:schemeClr val="dk1"/>
              </a:solidFill>
              <a:latin typeface="Calibri"/>
              <a:ea typeface="Calibri"/>
              <a:cs typeface="Calibri"/>
              <a:sym typeface="Calibri"/>
            </a:endParaRPr>
          </a:p>
        </p:txBody>
      </p:sp>
      <p:sp>
        <p:nvSpPr>
          <p:cNvPr id="90" name="Google Shape;90;g3229c2bed87_1_27"/>
          <p:cNvSpPr/>
          <p:nvPr/>
        </p:nvSpPr>
        <p:spPr>
          <a:xfrm>
            <a:off x="10398681" y="3645575"/>
            <a:ext cx="3211200" cy="32661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383838"/>
              </a:buClr>
              <a:buSzPts val="1750"/>
              <a:buFont typeface="DM Sans"/>
              <a:buNone/>
            </a:pPr>
            <a:r>
              <a:rPr lang="en-US" sz="1750">
                <a:solidFill>
                  <a:srgbClr val="383838"/>
                </a:solidFill>
                <a:latin typeface="DM Sans"/>
                <a:ea typeface="DM Sans"/>
                <a:cs typeface="DM Sans"/>
                <a:sym typeface="DM Sans"/>
              </a:rPr>
              <a:t>Without personalized solutions, gift-givers often resort to popular or bestselling titles, which may not resonate with the recipient's unique tastes. This can lead to disappointing gifting experiences and unused books.</a:t>
            </a:r>
            <a:endParaRPr sz="1750">
              <a:solidFill>
                <a:schemeClr val="dk1"/>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pic>
        <p:nvPicPr>
          <p:cNvPr descr="preencoded.png" id="96" name="Google Shape;96;g3229c2bed87_1_39"/>
          <p:cNvPicPr preferRelativeResize="0"/>
          <p:nvPr/>
        </p:nvPicPr>
        <p:blipFill rotWithShape="1">
          <a:blip r:embed="rId3">
            <a:alphaModFix/>
          </a:blip>
          <a:srcRect b="0" l="0" r="0" t="0"/>
          <a:stretch/>
        </p:blipFill>
        <p:spPr>
          <a:xfrm>
            <a:off x="0" y="0"/>
            <a:ext cx="14630400" cy="2835235"/>
          </a:xfrm>
          <a:prstGeom prst="rect">
            <a:avLst/>
          </a:prstGeom>
          <a:noFill/>
          <a:ln>
            <a:noFill/>
          </a:ln>
        </p:spPr>
      </p:pic>
      <p:sp>
        <p:nvSpPr>
          <p:cNvPr id="97" name="Google Shape;97;g3229c2bed87_1_39"/>
          <p:cNvSpPr/>
          <p:nvPr/>
        </p:nvSpPr>
        <p:spPr>
          <a:xfrm>
            <a:off x="624841" y="3646854"/>
            <a:ext cx="14157900" cy="936000"/>
          </a:xfrm>
          <a:prstGeom prst="rect">
            <a:avLst/>
          </a:prstGeom>
          <a:noFill/>
          <a:ln>
            <a:noFill/>
          </a:ln>
        </p:spPr>
        <p:txBody>
          <a:bodyPr anchorCtr="0" anchor="t" bIns="0" lIns="0" spcFirstLastPara="1" rIns="0" wrap="square" tIns="0">
            <a:noAutofit/>
          </a:bodyPr>
          <a:lstStyle/>
          <a:p>
            <a:pPr indent="0" lvl="0" marL="0" marR="0" rtl="0" algn="ctr">
              <a:lnSpc>
                <a:spcPct val="162857"/>
              </a:lnSpc>
              <a:spcBef>
                <a:spcPts val="0"/>
              </a:spcBef>
              <a:spcAft>
                <a:spcPts val="0"/>
              </a:spcAft>
              <a:buClr>
                <a:srgbClr val="272525"/>
              </a:buClr>
              <a:buSzPts val="1750"/>
              <a:buFont typeface="Inter"/>
              <a:buNone/>
            </a:pPr>
            <a:r>
              <a:rPr lang="en-US" sz="4000">
                <a:solidFill>
                  <a:srgbClr val="383838"/>
                </a:solidFill>
                <a:latin typeface="PT Serif"/>
                <a:ea typeface="PT Serif"/>
                <a:cs typeface="PT Serif"/>
                <a:sym typeface="PT Serif"/>
              </a:rPr>
              <a:t>"No two persons ever read the same book." </a:t>
            </a:r>
            <a:endParaRPr/>
          </a:p>
          <a:p>
            <a:pPr indent="0" lvl="0" marL="0" marR="0" rtl="0" algn="ctr">
              <a:lnSpc>
                <a:spcPct val="162857"/>
              </a:lnSpc>
              <a:spcBef>
                <a:spcPts val="0"/>
              </a:spcBef>
              <a:spcAft>
                <a:spcPts val="0"/>
              </a:spcAft>
              <a:buClr>
                <a:srgbClr val="272525"/>
              </a:buClr>
              <a:buSzPts val="1750"/>
              <a:buFont typeface="Inter"/>
              <a:buNone/>
            </a:pPr>
            <a:r>
              <a:rPr lang="en-US" sz="4000">
                <a:solidFill>
                  <a:srgbClr val="383838"/>
                </a:solidFill>
                <a:latin typeface="PT Serif"/>
                <a:ea typeface="PT Serif"/>
                <a:cs typeface="PT Serif"/>
                <a:sym typeface="PT Serif"/>
              </a:rPr>
              <a:t>~ Edmund Wilson</a:t>
            </a:r>
            <a:endParaRPr sz="4000">
              <a:solidFill>
                <a:srgbClr val="383838"/>
              </a:solidFill>
              <a:latin typeface="PT Serif"/>
              <a:ea typeface="PT Serif"/>
              <a:cs typeface="PT Serif"/>
              <a:sym typeface="PT Serif"/>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g3229c2bed87_1_45"/>
          <p:cNvSpPr/>
          <p:nvPr/>
        </p:nvSpPr>
        <p:spPr>
          <a:xfrm>
            <a:off x="6154936" y="877491"/>
            <a:ext cx="7323600" cy="627000"/>
          </a:xfrm>
          <a:prstGeom prst="rect">
            <a:avLst/>
          </a:prstGeom>
          <a:noFill/>
          <a:ln>
            <a:noFill/>
          </a:ln>
        </p:spPr>
        <p:txBody>
          <a:bodyPr anchorCtr="0" anchor="t" bIns="0" lIns="0" spcFirstLastPara="1" rIns="0" wrap="square" tIns="0">
            <a:noAutofit/>
          </a:bodyPr>
          <a:lstStyle/>
          <a:p>
            <a:pPr indent="0" lvl="0" marL="0" marR="0" rtl="0" algn="l">
              <a:lnSpc>
                <a:spcPct val="125641"/>
              </a:lnSpc>
              <a:spcBef>
                <a:spcPts val="0"/>
              </a:spcBef>
              <a:spcAft>
                <a:spcPts val="0"/>
              </a:spcAft>
              <a:buClr>
                <a:srgbClr val="020202"/>
              </a:buClr>
              <a:buSzPts val="3900"/>
              <a:buFont typeface="PT Serif"/>
              <a:buNone/>
            </a:pPr>
            <a:r>
              <a:rPr lang="en-US" sz="3900">
                <a:solidFill>
                  <a:srgbClr val="020202"/>
                </a:solidFill>
                <a:latin typeface="PT Serif"/>
                <a:ea typeface="PT Serif"/>
                <a:cs typeface="PT Serif"/>
                <a:sym typeface="PT Serif"/>
              </a:rPr>
              <a:t>Evolution of Our Chatbot Project</a:t>
            </a:r>
            <a:endParaRPr sz="3900">
              <a:solidFill>
                <a:schemeClr val="dk1"/>
              </a:solidFill>
              <a:latin typeface="Calibri"/>
              <a:ea typeface="Calibri"/>
              <a:cs typeface="Calibri"/>
              <a:sym typeface="Calibri"/>
            </a:endParaRPr>
          </a:p>
        </p:txBody>
      </p:sp>
      <p:sp>
        <p:nvSpPr>
          <p:cNvPr id="104" name="Google Shape;104;g3229c2bed87_1_45"/>
          <p:cNvSpPr/>
          <p:nvPr/>
        </p:nvSpPr>
        <p:spPr>
          <a:xfrm>
            <a:off x="6429970" y="1790819"/>
            <a:ext cx="22800" cy="5561100"/>
          </a:xfrm>
          <a:prstGeom prst="roundRect">
            <a:avLst>
              <a:gd fmla="val 125346" name="adj"/>
            </a:avLst>
          </a:prstGeom>
          <a:solidFill>
            <a:srgbClr val="D8D4D4"/>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5" name="Google Shape;105;g3229c2bed87_1_45"/>
          <p:cNvSpPr/>
          <p:nvPr/>
        </p:nvSpPr>
        <p:spPr>
          <a:xfrm>
            <a:off x="6633389" y="2208967"/>
            <a:ext cx="668400" cy="22800"/>
          </a:xfrm>
          <a:prstGeom prst="roundRect">
            <a:avLst>
              <a:gd fmla="val 125346" name="adj"/>
            </a:avLst>
          </a:prstGeom>
          <a:solidFill>
            <a:srgbClr val="D8D4D4"/>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6" name="Google Shape;106;g3229c2bed87_1_45"/>
          <p:cNvSpPr/>
          <p:nvPr/>
        </p:nvSpPr>
        <p:spPr>
          <a:xfrm>
            <a:off x="6226552" y="2005608"/>
            <a:ext cx="429600" cy="429600"/>
          </a:xfrm>
          <a:prstGeom prst="roundRect">
            <a:avLst>
              <a:gd fmla="val 6668" name="adj"/>
            </a:avLst>
          </a:prstGeom>
          <a:solidFill>
            <a:srgbClr val="F2EEEE"/>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7" name="Google Shape;107;g3229c2bed87_1_45"/>
          <p:cNvSpPr/>
          <p:nvPr/>
        </p:nvSpPr>
        <p:spPr>
          <a:xfrm>
            <a:off x="6361212" y="2070021"/>
            <a:ext cx="160500" cy="3009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383838"/>
              </a:buClr>
              <a:buSzPts val="2350"/>
              <a:buFont typeface="PT Serif"/>
              <a:buNone/>
            </a:pPr>
            <a:r>
              <a:rPr lang="en-US" sz="2350">
                <a:solidFill>
                  <a:srgbClr val="383838"/>
                </a:solidFill>
                <a:latin typeface="PT Serif"/>
                <a:ea typeface="PT Serif"/>
                <a:cs typeface="PT Serif"/>
                <a:sym typeface="PT Serif"/>
              </a:rPr>
              <a:t>1</a:t>
            </a:r>
            <a:endParaRPr sz="2350">
              <a:solidFill>
                <a:schemeClr val="dk1"/>
              </a:solidFill>
              <a:latin typeface="Calibri"/>
              <a:ea typeface="Calibri"/>
              <a:cs typeface="Calibri"/>
              <a:sym typeface="Calibri"/>
            </a:endParaRPr>
          </a:p>
        </p:txBody>
      </p:sp>
      <p:sp>
        <p:nvSpPr>
          <p:cNvPr id="108" name="Google Shape;108;g3229c2bed87_1_45"/>
          <p:cNvSpPr/>
          <p:nvPr/>
        </p:nvSpPr>
        <p:spPr>
          <a:xfrm>
            <a:off x="7492008" y="1981795"/>
            <a:ext cx="5287200" cy="313500"/>
          </a:xfrm>
          <a:prstGeom prst="rect">
            <a:avLst/>
          </a:prstGeom>
          <a:noFill/>
          <a:ln>
            <a:noFill/>
          </a:ln>
        </p:spPr>
        <p:txBody>
          <a:bodyPr anchorCtr="0" anchor="t" bIns="0" lIns="0" spcFirstLastPara="1" rIns="0" wrap="square" tIns="0">
            <a:noAutofit/>
          </a:bodyPr>
          <a:lstStyle/>
          <a:p>
            <a:pPr indent="0" lvl="0" marL="0" marR="0" rtl="0" algn="l">
              <a:lnSpc>
                <a:spcPct val="125641"/>
              </a:lnSpc>
              <a:spcBef>
                <a:spcPts val="0"/>
              </a:spcBef>
              <a:spcAft>
                <a:spcPts val="0"/>
              </a:spcAft>
              <a:buClr>
                <a:srgbClr val="383838"/>
              </a:buClr>
              <a:buSzPts val="1950"/>
              <a:buFont typeface="PT Serif"/>
              <a:buNone/>
            </a:pPr>
            <a:r>
              <a:rPr lang="en-US" sz="1950">
                <a:solidFill>
                  <a:srgbClr val="383838"/>
                </a:solidFill>
                <a:latin typeface="PT Serif"/>
                <a:ea typeface="PT Serif"/>
                <a:cs typeface="PT Serif"/>
                <a:sym typeface="PT Serif"/>
              </a:rPr>
              <a:t>Initial Idea: Retail Christmas Shopping Chatbot</a:t>
            </a:r>
            <a:endParaRPr sz="1950">
              <a:solidFill>
                <a:schemeClr val="dk1"/>
              </a:solidFill>
              <a:latin typeface="Calibri"/>
              <a:ea typeface="Calibri"/>
              <a:cs typeface="Calibri"/>
              <a:sym typeface="Calibri"/>
            </a:endParaRPr>
          </a:p>
        </p:txBody>
      </p:sp>
      <p:sp>
        <p:nvSpPr>
          <p:cNvPr id="109" name="Google Shape;109;g3229c2bed87_1_45"/>
          <p:cNvSpPr/>
          <p:nvPr/>
        </p:nvSpPr>
        <p:spPr>
          <a:xfrm>
            <a:off x="7492008" y="2409706"/>
            <a:ext cx="6469800" cy="916500"/>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383838"/>
              </a:buClr>
              <a:buSzPts val="1500"/>
              <a:buFont typeface="DM Sans"/>
              <a:buNone/>
            </a:pPr>
            <a:r>
              <a:rPr lang="en-US" sz="1500">
                <a:solidFill>
                  <a:srgbClr val="383838"/>
                </a:solidFill>
                <a:latin typeface="DM Sans"/>
                <a:ea typeface="DM Sans"/>
                <a:cs typeface="DM Sans"/>
                <a:sym typeface="DM Sans"/>
              </a:rPr>
              <a:t>Our project began with the goal of creating a chatbot to assist users in selecting gifts for Christmas shopping. This broad approach aimed to cover various retail categories.</a:t>
            </a:r>
            <a:endParaRPr sz="1500">
              <a:solidFill>
                <a:schemeClr val="dk1"/>
              </a:solidFill>
              <a:latin typeface="Calibri"/>
              <a:ea typeface="Calibri"/>
              <a:cs typeface="Calibri"/>
              <a:sym typeface="Calibri"/>
            </a:endParaRPr>
          </a:p>
        </p:txBody>
      </p:sp>
      <p:sp>
        <p:nvSpPr>
          <p:cNvPr id="110" name="Google Shape;110;g3229c2bed87_1_45"/>
          <p:cNvSpPr/>
          <p:nvPr/>
        </p:nvSpPr>
        <p:spPr>
          <a:xfrm>
            <a:off x="6633389" y="4126349"/>
            <a:ext cx="668400" cy="22800"/>
          </a:xfrm>
          <a:prstGeom prst="roundRect">
            <a:avLst>
              <a:gd fmla="val 125346" name="adj"/>
            </a:avLst>
          </a:prstGeom>
          <a:solidFill>
            <a:srgbClr val="D8D4D4"/>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1" name="Google Shape;111;g3229c2bed87_1_45"/>
          <p:cNvSpPr/>
          <p:nvPr/>
        </p:nvSpPr>
        <p:spPr>
          <a:xfrm>
            <a:off x="6226552" y="3922990"/>
            <a:ext cx="429600" cy="429600"/>
          </a:xfrm>
          <a:prstGeom prst="roundRect">
            <a:avLst>
              <a:gd fmla="val 6668" name="adj"/>
            </a:avLst>
          </a:prstGeom>
          <a:solidFill>
            <a:srgbClr val="F2EEEE"/>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2" name="Google Shape;112;g3229c2bed87_1_45"/>
          <p:cNvSpPr/>
          <p:nvPr/>
        </p:nvSpPr>
        <p:spPr>
          <a:xfrm>
            <a:off x="6361212" y="3987403"/>
            <a:ext cx="160500" cy="3009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383838"/>
              </a:buClr>
              <a:buSzPts val="2350"/>
              <a:buFont typeface="PT Serif"/>
              <a:buNone/>
            </a:pPr>
            <a:r>
              <a:rPr lang="en-US" sz="2350">
                <a:solidFill>
                  <a:srgbClr val="383838"/>
                </a:solidFill>
                <a:latin typeface="PT Serif"/>
                <a:ea typeface="PT Serif"/>
                <a:cs typeface="PT Serif"/>
                <a:sym typeface="PT Serif"/>
              </a:rPr>
              <a:t>2</a:t>
            </a:r>
            <a:endParaRPr sz="2350">
              <a:solidFill>
                <a:schemeClr val="dk1"/>
              </a:solidFill>
              <a:latin typeface="Calibri"/>
              <a:ea typeface="Calibri"/>
              <a:cs typeface="Calibri"/>
              <a:sym typeface="Calibri"/>
            </a:endParaRPr>
          </a:p>
        </p:txBody>
      </p:sp>
      <p:sp>
        <p:nvSpPr>
          <p:cNvPr id="113" name="Google Shape;113;g3229c2bed87_1_45"/>
          <p:cNvSpPr/>
          <p:nvPr/>
        </p:nvSpPr>
        <p:spPr>
          <a:xfrm>
            <a:off x="7492008" y="3899178"/>
            <a:ext cx="3061800" cy="313500"/>
          </a:xfrm>
          <a:prstGeom prst="rect">
            <a:avLst/>
          </a:prstGeom>
          <a:noFill/>
          <a:ln>
            <a:noFill/>
          </a:ln>
        </p:spPr>
        <p:txBody>
          <a:bodyPr anchorCtr="0" anchor="t" bIns="0" lIns="0" spcFirstLastPara="1" rIns="0" wrap="square" tIns="0">
            <a:noAutofit/>
          </a:bodyPr>
          <a:lstStyle/>
          <a:p>
            <a:pPr indent="0" lvl="0" marL="0" marR="0" rtl="0" algn="l">
              <a:lnSpc>
                <a:spcPct val="125641"/>
              </a:lnSpc>
              <a:spcBef>
                <a:spcPts val="0"/>
              </a:spcBef>
              <a:spcAft>
                <a:spcPts val="0"/>
              </a:spcAft>
              <a:buClr>
                <a:srgbClr val="383838"/>
              </a:buClr>
              <a:buSzPts val="1950"/>
              <a:buFont typeface="PT Serif"/>
              <a:buNone/>
            </a:pPr>
            <a:r>
              <a:rPr lang="en-US" sz="1950">
                <a:solidFill>
                  <a:srgbClr val="383838"/>
                </a:solidFill>
                <a:latin typeface="PT Serif"/>
                <a:ea typeface="PT Serif"/>
                <a:cs typeface="PT Serif"/>
                <a:sym typeface="PT Serif"/>
              </a:rPr>
              <a:t>Challenge: API Restrictions</a:t>
            </a:r>
            <a:endParaRPr sz="1950">
              <a:solidFill>
                <a:schemeClr val="dk1"/>
              </a:solidFill>
              <a:latin typeface="Calibri"/>
              <a:ea typeface="Calibri"/>
              <a:cs typeface="Calibri"/>
              <a:sym typeface="Calibri"/>
            </a:endParaRPr>
          </a:p>
        </p:txBody>
      </p:sp>
      <p:sp>
        <p:nvSpPr>
          <p:cNvPr id="114" name="Google Shape;114;g3229c2bed87_1_45"/>
          <p:cNvSpPr/>
          <p:nvPr/>
        </p:nvSpPr>
        <p:spPr>
          <a:xfrm>
            <a:off x="7492008" y="4327088"/>
            <a:ext cx="6469800" cy="916500"/>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383838"/>
              </a:buClr>
              <a:buSzPts val="1500"/>
              <a:buFont typeface="DM Sans"/>
              <a:buNone/>
            </a:pPr>
            <a:r>
              <a:rPr lang="en-US" sz="1500">
                <a:solidFill>
                  <a:srgbClr val="383838"/>
                </a:solidFill>
                <a:latin typeface="DM Sans"/>
                <a:ea typeface="DM Sans"/>
                <a:cs typeface="DM Sans"/>
                <a:sym typeface="DM Sans"/>
              </a:rPr>
              <a:t>During development, we encountered significant API restrictions that limited our ability to access diverse product information across multiple retail categories.</a:t>
            </a:r>
            <a:endParaRPr sz="1500">
              <a:solidFill>
                <a:schemeClr val="dk1"/>
              </a:solidFill>
              <a:latin typeface="Calibri"/>
              <a:ea typeface="Calibri"/>
              <a:cs typeface="Calibri"/>
              <a:sym typeface="Calibri"/>
            </a:endParaRPr>
          </a:p>
        </p:txBody>
      </p:sp>
      <p:sp>
        <p:nvSpPr>
          <p:cNvPr id="115" name="Google Shape;115;g3229c2bed87_1_45"/>
          <p:cNvSpPr/>
          <p:nvPr/>
        </p:nvSpPr>
        <p:spPr>
          <a:xfrm>
            <a:off x="6633389" y="6043732"/>
            <a:ext cx="668400" cy="22800"/>
          </a:xfrm>
          <a:prstGeom prst="roundRect">
            <a:avLst>
              <a:gd fmla="val 125346" name="adj"/>
            </a:avLst>
          </a:prstGeom>
          <a:solidFill>
            <a:srgbClr val="D8D4D4"/>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6" name="Google Shape;116;g3229c2bed87_1_45"/>
          <p:cNvSpPr/>
          <p:nvPr/>
        </p:nvSpPr>
        <p:spPr>
          <a:xfrm>
            <a:off x="6226552" y="5840373"/>
            <a:ext cx="429600" cy="429600"/>
          </a:xfrm>
          <a:prstGeom prst="roundRect">
            <a:avLst>
              <a:gd fmla="val 6668" name="adj"/>
            </a:avLst>
          </a:prstGeom>
          <a:solidFill>
            <a:srgbClr val="F2EEEE"/>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7" name="Google Shape;117;g3229c2bed87_1_45"/>
          <p:cNvSpPr/>
          <p:nvPr/>
        </p:nvSpPr>
        <p:spPr>
          <a:xfrm>
            <a:off x="6361212" y="5904786"/>
            <a:ext cx="160500" cy="3009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383838"/>
              </a:buClr>
              <a:buSzPts val="2350"/>
              <a:buFont typeface="PT Serif"/>
              <a:buNone/>
            </a:pPr>
            <a:r>
              <a:rPr lang="en-US" sz="2350">
                <a:solidFill>
                  <a:srgbClr val="383838"/>
                </a:solidFill>
                <a:latin typeface="PT Serif"/>
                <a:ea typeface="PT Serif"/>
                <a:cs typeface="PT Serif"/>
                <a:sym typeface="PT Serif"/>
              </a:rPr>
              <a:t>3</a:t>
            </a:r>
            <a:endParaRPr sz="2350">
              <a:solidFill>
                <a:schemeClr val="dk1"/>
              </a:solidFill>
              <a:latin typeface="Calibri"/>
              <a:ea typeface="Calibri"/>
              <a:cs typeface="Calibri"/>
              <a:sym typeface="Calibri"/>
            </a:endParaRPr>
          </a:p>
        </p:txBody>
      </p:sp>
      <p:sp>
        <p:nvSpPr>
          <p:cNvPr id="118" name="Google Shape;118;g3229c2bed87_1_45"/>
          <p:cNvSpPr/>
          <p:nvPr/>
        </p:nvSpPr>
        <p:spPr>
          <a:xfrm>
            <a:off x="7492008" y="5816560"/>
            <a:ext cx="3756900" cy="313500"/>
          </a:xfrm>
          <a:prstGeom prst="rect">
            <a:avLst/>
          </a:prstGeom>
          <a:noFill/>
          <a:ln>
            <a:noFill/>
          </a:ln>
        </p:spPr>
        <p:txBody>
          <a:bodyPr anchorCtr="0" anchor="t" bIns="0" lIns="0" spcFirstLastPara="1" rIns="0" wrap="square" tIns="0">
            <a:noAutofit/>
          </a:bodyPr>
          <a:lstStyle/>
          <a:p>
            <a:pPr indent="0" lvl="0" marL="0" marR="0" rtl="0" algn="l">
              <a:lnSpc>
                <a:spcPct val="125641"/>
              </a:lnSpc>
              <a:spcBef>
                <a:spcPts val="0"/>
              </a:spcBef>
              <a:spcAft>
                <a:spcPts val="0"/>
              </a:spcAft>
              <a:buClr>
                <a:srgbClr val="383838"/>
              </a:buClr>
              <a:buSzPts val="1950"/>
              <a:buFont typeface="PT Serif"/>
              <a:buNone/>
            </a:pPr>
            <a:r>
              <a:rPr lang="en-US" sz="1950">
                <a:solidFill>
                  <a:srgbClr val="383838"/>
                </a:solidFill>
                <a:latin typeface="PT Serif"/>
                <a:ea typeface="PT Serif"/>
                <a:cs typeface="PT Serif"/>
                <a:sym typeface="PT Serif"/>
              </a:rPr>
              <a:t>Pivot to Book Gift-Giving Chatbot</a:t>
            </a:r>
            <a:endParaRPr sz="1950">
              <a:solidFill>
                <a:schemeClr val="dk1"/>
              </a:solidFill>
              <a:latin typeface="Calibri"/>
              <a:ea typeface="Calibri"/>
              <a:cs typeface="Calibri"/>
              <a:sym typeface="Calibri"/>
            </a:endParaRPr>
          </a:p>
        </p:txBody>
      </p:sp>
      <p:sp>
        <p:nvSpPr>
          <p:cNvPr id="119" name="Google Shape;119;g3229c2bed87_1_45"/>
          <p:cNvSpPr/>
          <p:nvPr/>
        </p:nvSpPr>
        <p:spPr>
          <a:xfrm>
            <a:off x="7492008" y="6244471"/>
            <a:ext cx="6469800" cy="916500"/>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383838"/>
              </a:buClr>
              <a:buSzPts val="1500"/>
              <a:buFont typeface="DM Sans"/>
              <a:buNone/>
            </a:pPr>
            <a:r>
              <a:rPr lang="en-US" sz="1500">
                <a:solidFill>
                  <a:srgbClr val="383838"/>
                </a:solidFill>
                <a:latin typeface="DM Sans"/>
                <a:ea typeface="DM Sans"/>
                <a:cs typeface="DM Sans"/>
                <a:sym typeface="DM Sans"/>
              </a:rPr>
              <a:t>Recognizing the challenges and the unique opportunity in the book market, we refocused our efforts on creating a specialized chatbot for personalized book recommendations.</a:t>
            </a:r>
            <a:endParaRPr sz="1500">
              <a:solidFill>
                <a:schemeClr val="dk1"/>
              </a:solidFill>
              <a:latin typeface="Calibri"/>
              <a:ea typeface="Calibri"/>
              <a:cs typeface="Calibri"/>
              <a:sym typeface="Calibri"/>
            </a:endParaRPr>
          </a:p>
        </p:txBody>
      </p:sp>
      <p:pic>
        <p:nvPicPr>
          <p:cNvPr descr="preencoded.png" id="120" name="Google Shape;120;g3229c2bed87_1_45"/>
          <p:cNvPicPr preferRelativeResize="0"/>
          <p:nvPr/>
        </p:nvPicPr>
        <p:blipFill rotWithShape="1">
          <a:blip r:embed="rId3">
            <a:alphaModFix/>
          </a:blip>
          <a:srcRect b="0" l="0" r="0" t="0"/>
          <a:stretch/>
        </p:blipFill>
        <p:spPr>
          <a:xfrm>
            <a:off x="0" y="0"/>
            <a:ext cx="5486400" cy="82296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g3229c2bed87_1_67"/>
          <p:cNvSpPr/>
          <p:nvPr/>
        </p:nvSpPr>
        <p:spPr>
          <a:xfrm>
            <a:off x="777240" y="789027"/>
            <a:ext cx="5829900" cy="728700"/>
          </a:xfrm>
          <a:prstGeom prst="rect">
            <a:avLst/>
          </a:prstGeom>
          <a:noFill/>
          <a:ln>
            <a:noFill/>
          </a:ln>
        </p:spPr>
        <p:txBody>
          <a:bodyPr anchorCtr="0" anchor="t" bIns="0" lIns="0" spcFirstLastPara="1" rIns="0" wrap="square" tIns="0">
            <a:noAutofit/>
          </a:bodyPr>
          <a:lstStyle/>
          <a:p>
            <a:pPr indent="0" lvl="0" marL="0" marR="0" rtl="0" algn="l">
              <a:lnSpc>
                <a:spcPct val="125274"/>
              </a:lnSpc>
              <a:spcBef>
                <a:spcPts val="0"/>
              </a:spcBef>
              <a:spcAft>
                <a:spcPts val="0"/>
              </a:spcAft>
              <a:buClr>
                <a:srgbClr val="020202"/>
              </a:buClr>
              <a:buSzPts val="4550"/>
              <a:buFont typeface="PT Serif"/>
              <a:buNone/>
            </a:pPr>
            <a:r>
              <a:rPr lang="en-US" sz="4550">
                <a:solidFill>
                  <a:srgbClr val="020202"/>
                </a:solidFill>
                <a:latin typeface="PT Serif"/>
                <a:ea typeface="PT Serif"/>
                <a:cs typeface="PT Serif"/>
                <a:sym typeface="PT Serif"/>
              </a:rPr>
              <a:t>Executive Summary</a:t>
            </a:r>
            <a:endParaRPr sz="4550">
              <a:solidFill>
                <a:schemeClr val="dk1"/>
              </a:solidFill>
              <a:latin typeface="Calibri"/>
              <a:ea typeface="Calibri"/>
              <a:cs typeface="Calibri"/>
              <a:sym typeface="Calibri"/>
            </a:endParaRPr>
          </a:p>
        </p:txBody>
      </p:sp>
      <p:sp>
        <p:nvSpPr>
          <p:cNvPr id="127" name="Google Shape;127;g3229c2bed87_1_67"/>
          <p:cNvSpPr/>
          <p:nvPr/>
        </p:nvSpPr>
        <p:spPr>
          <a:xfrm>
            <a:off x="777240" y="2211705"/>
            <a:ext cx="388500" cy="388500"/>
          </a:xfrm>
          <a:prstGeom prst="roundRect">
            <a:avLst>
              <a:gd fmla="val 8573" name="adj"/>
            </a:avLst>
          </a:prstGeom>
          <a:solidFill>
            <a:srgbClr val="F2EEEE"/>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8" name="Google Shape;128;g3229c2bed87_1_67"/>
          <p:cNvSpPr/>
          <p:nvPr/>
        </p:nvSpPr>
        <p:spPr>
          <a:xfrm>
            <a:off x="1387912" y="2211705"/>
            <a:ext cx="2915100" cy="364200"/>
          </a:xfrm>
          <a:prstGeom prst="rect">
            <a:avLst/>
          </a:prstGeom>
          <a:noFill/>
          <a:ln>
            <a:noFill/>
          </a:ln>
        </p:spPr>
        <p:txBody>
          <a:bodyPr anchorCtr="0" anchor="t" bIns="0" lIns="0" spcFirstLastPara="1" rIns="0" wrap="square" tIns="0">
            <a:noAutofit/>
          </a:bodyPr>
          <a:lstStyle/>
          <a:p>
            <a:pPr indent="0" lvl="0" marL="0" marR="0" rtl="0" algn="l">
              <a:lnSpc>
                <a:spcPct val="126666"/>
              </a:lnSpc>
              <a:spcBef>
                <a:spcPts val="0"/>
              </a:spcBef>
              <a:spcAft>
                <a:spcPts val="0"/>
              </a:spcAft>
              <a:buClr>
                <a:srgbClr val="383838"/>
              </a:buClr>
              <a:buSzPts val="2250"/>
              <a:buFont typeface="PT Serif"/>
              <a:buNone/>
            </a:pPr>
            <a:r>
              <a:rPr lang="en-US" sz="2250">
                <a:solidFill>
                  <a:srgbClr val="383838"/>
                </a:solidFill>
                <a:latin typeface="PT Serif"/>
                <a:ea typeface="PT Serif"/>
                <a:cs typeface="PT Serif"/>
                <a:sym typeface="PT Serif"/>
              </a:rPr>
              <a:t>Objective</a:t>
            </a:r>
            <a:endParaRPr sz="2250">
              <a:solidFill>
                <a:schemeClr val="dk1"/>
              </a:solidFill>
              <a:latin typeface="Calibri"/>
              <a:ea typeface="Calibri"/>
              <a:cs typeface="Calibri"/>
              <a:sym typeface="Calibri"/>
            </a:endParaRPr>
          </a:p>
        </p:txBody>
      </p:sp>
      <p:sp>
        <p:nvSpPr>
          <p:cNvPr id="129" name="Google Shape;129;g3229c2bed87_1_67"/>
          <p:cNvSpPr/>
          <p:nvPr/>
        </p:nvSpPr>
        <p:spPr>
          <a:xfrm>
            <a:off x="1387912" y="2709267"/>
            <a:ext cx="3600000" cy="1421100"/>
          </a:xfrm>
          <a:prstGeom prst="rect">
            <a:avLst/>
          </a:prstGeom>
          <a:noFill/>
          <a:ln>
            <a:noFill/>
          </a:ln>
        </p:spPr>
        <p:txBody>
          <a:bodyPr anchorCtr="0" anchor="t" bIns="0" lIns="0" spcFirstLastPara="1" rIns="0" wrap="square" tIns="0">
            <a:noAutofit/>
          </a:bodyPr>
          <a:lstStyle/>
          <a:p>
            <a:pPr indent="0" lvl="0" marL="0" marR="0" rtl="0" algn="l">
              <a:lnSpc>
                <a:spcPct val="161764"/>
              </a:lnSpc>
              <a:spcBef>
                <a:spcPts val="0"/>
              </a:spcBef>
              <a:spcAft>
                <a:spcPts val="0"/>
              </a:spcAft>
              <a:buClr>
                <a:srgbClr val="383838"/>
              </a:buClr>
              <a:buSzPts val="1700"/>
              <a:buFont typeface="DM Sans"/>
              <a:buNone/>
            </a:pPr>
            <a:r>
              <a:rPr lang="en-US" sz="1700">
                <a:solidFill>
                  <a:srgbClr val="383838"/>
                </a:solidFill>
                <a:latin typeface="DM Sans"/>
                <a:ea typeface="DM Sans"/>
                <a:cs typeface="DM Sans"/>
                <a:sym typeface="DM Sans"/>
              </a:rPr>
              <a:t>To create an AI-powered chatbot that simplifies book gifting by providing personalized recommendations.</a:t>
            </a:r>
            <a:endParaRPr sz="1700">
              <a:solidFill>
                <a:schemeClr val="dk1"/>
              </a:solidFill>
              <a:latin typeface="Calibri"/>
              <a:ea typeface="Calibri"/>
              <a:cs typeface="Calibri"/>
              <a:sym typeface="Calibri"/>
            </a:endParaRPr>
          </a:p>
        </p:txBody>
      </p:sp>
      <p:sp>
        <p:nvSpPr>
          <p:cNvPr id="130" name="Google Shape;130;g3229c2bed87_1_67"/>
          <p:cNvSpPr/>
          <p:nvPr/>
        </p:nvSpPr>
        <p:spPr>
          <a:xfrm>
            <a:off x="5209937" y="2211705"/>
            <a:ext cx="388500" cy="388500"/>
          </a:xfrm>
          <a:prstGeom prst="roundRect">
            <a:avLst>
              <a:gd fmla="val 8573" name="adj"/>
            </a:avLst>
          </a:prstGeom>
          <a:solidFill>
            <a:srgbClr val="F2EEEE"/>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1" name="Google Shape;131;g3229c2bed87_1_67"/>
          <p:cNvSpPr/>
          <p:nvPr/>
        </p:nvSpPr>
        <p:spPr>
          <a:xfrm>
            <a:off x="5820608" y="2211705"/>
            <a:ext cx="2915100" cy="364200"/>
          </a:xfrm>
          <a:prstGeom prst="rect">
            <a:avLst/>
          </a:prstGeom>
          <a:noFill/>
          <a:ln>
            <a:noFill/>
          </a:ln>
        </p:spPr>
        <p:txBody>
          <a:bodyPr anchorCtr="0" anchor="t" bIns="0" lIns="0" spcFirstLastPara="1" rIns="0" wrap="square" tIns="0">
            <a:noAutofit/>
          </a:bodyPr>
          <a:lstStyle/>
          <a:p>
            <a:pPr indent="0" lvl="0" marL="0" marR="0" rtl="0" algn="l">
              <a:lnSpc>
                <a:spcPct val="126666"/>
              </a:lnSpc>
              <a:spcBef>
                <a:spcPts val="0"/>
              </a:spcBef>
              <a:spcAft>
                <a:spcPts val="0"/>
              </a:spcAft>
              <a:buClr>
                <a:srgbClr val="383838"/>
              </a:buClr>
              <a:buSzPts val="2250"/>
              <a:buFont typeface="PT Serif"/>
              <a:buNone/>
            </a:pPr>
            <a:r>
              <a:rPr lang="en-US" sz="2250">
                <a:solidFill>
                  <a:srgbClr val="383838"/>
                </a:solidFill>
                <a:latin typeface="PT Serif"/>
                <a:ea typeface="PT Serif"/>
                <a:cs typeface="PT Serif"/>
                <a:sym typeface="PT Serif"/>
              </a:rPr>
              <a:t>Purpose</a:t>
            </a:r>
            <a:endParaRPr sz="2250">
              <a:solidFill>
                <a:schemeClr val="dk1"/>
              </a:solidFill>
              <a:latin typeface="Calibri"/>
              <a:ea typeface="Calibri"/>
              <a:cs typeface="Calibri"/>
              <a:sym typeface="Calibri"/>
            </a:endParaRPr>
          </a:p>
        </p:txBody>
      </p:sp>
      <p:sp>
        <p:nvSpPr>
          <p:cNvPr id="132" name="Google Shape;132;g3229c2bed87_1_67"/>
          <p:cNvSpPr/>
          <p:nvPr/>
        </p:nvSpPr>
        <p:spPr>
          <a:xfrm>
            <a:off x="5820608" y="2709267"/>
            <a:ext cx="3600000" cy="1776300"/>
          </a:xfrm>
          <a:prstGeom prst="rect">
            <a:avLst/>
          </a:prstGeom>
          <a:noFill/>
          <a:ln>
            <a:noFill/>
          </a:ln>
        </p:spPr>
        <p:txBody>
          <a:bodyPr anchorCtr="0" anchor="t" bIns="0" lIns="0" spcFirstLastPara="1" rIns="0" wrap="square" tIns="0">
            <a:noAutofit/>
          </a:bodyPr>
          <a:lstStyle/>
          <a:p>
            <a:pPr indent="0" lvl="0" marL="0" marR="0" rtl="0" algn="l">
              <a:lnSpc>
                <a:spcPct val="161764"/>
              </a:lnSpc>
              <a:spcBef>
                <a:spcPts val="0"/>
              </a:spcBef>
              <a:spcAft>
                <a:spcPts val="0"/>
              </a:spcAft>
              <a:buClr>
                <a:srgbClr val="383838"/>
              </a:buClr>
              <a:buSzPts val="1700"/>
              <a:buFont typeface="DM Sans"/>
              <a:buNone/>
            </a:pPr>
            <a:r>
              <a:rPr lang="en-US" sz="1700">
                <a:solidFill>
                  <a:srgbClr val="383838"/>
                </a:solidFill>
                <a:latin typeface="DM Sans"/>
                <a:ea typeface="DM Sans"/>
                <a:cs typeface="DM Sans"/>
                <a:sym typeface="DM Sans"/>
              </a:rPr>
              <a:t>Enhance the emotional and personal value of book gifting by aligning recommendations with the recipient's personality, interests, and preferences.</a:t>
            </a:r>
            <a:endParaRPr sz="1700">
              <a:solidFill>
                <a:schemeClr val="dk1"/>
              </a:solidFill>
              <a:latin typeface="Calibri"/>
              <a:ea typeface="Calibri"/>
              <a:cs typeface="Calibri"/>
              <a:sym typeface="Calibri"/>
            </a:endParaRPr>
          </a:p>
        </p:txBody>
      </p:sp>
      <p:sp>
        <p:nvSpPr>
          <p:cNvPr id="133" name="Google Shape;133;g3229c2bed87_1_67"/>
          <p:cNvSpPr/>
          <p:nvPr/>
        </p:nvSpPr>
        <p:spPr>
          <a:xfrm>
            <a:off x="9642634" y="2211705"/>
            <a:ext cx="388500" cy="388500"/>
          </a:xfrm>
          <a:prstGeom prst="roundRect">
            <a:avLst>
              <a:gd fmla="val 8573" name="adj"/>
            </a:avLst>
          </a:prstGeom>
          <a:solidFill>
            <a:srgbClr val="F2EEEE"/>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4" name="Google Shape;134;g3229c2bed87_1_67"/>
          <p:cNvSpPr/>
          <p:nvPr/>
        </p:nvSpPr>
        <p:spPr>
          <a:xfrm>
            <a:off x="10253305" y="2211705"/>
            <a:ext cx="2915100" cy="364200"/>
          </a:xfrm>
          <a:prstGeom prst="rect">
            <a:avLst/>
          </a:prstGeom>
          <a:noFill/>
          <a:ln>
            <a:noFill/>
          </a:ln>
        </p:spPr>
        <p:txBody>
          <a:bodyPr anchorCtr="0" anchor="t" bIns="0" lIns="0" spcFirstLastPara="1" rIns="0" wrap="square" tIns="0">
            <a:noAutofit/>
          </a:bodyPr>
          <a:lstStyle/>
          <a:p>
            <a:pPr indent="0" lvl="0" marL="0" marR="0" rtl="0" algn="l">
              <a:lnSpc>
                <a:spcPct val="126666"/>
              </a:lnSpc>
              <a:spcBef>
                <a:spcPts val="0"/>
              </a:spcBef>
              <a:spcAft>
                <a:spcPts val="0"/>
              </a:spcAft>
              <a:buClr>
                <a:srgbClr val="383838"/>
              </a:buClr>
              <a:buSzPts val="2250"/>
              <a:buFont typeface="PT Serif"/>
              <a:buNone/>
            </a:pPr>
            <a:r>
              <a:rPr lang="en-US" sz="2250">
                <a:solidFill>
                  <a:srgbClr val="383838"/>
                </a:solidFill>
                <a:latin typeface="PT Serif"/>
                <a:ea typeface="PT Serif"/>
                <a:cs typeface="PT Serif"/>
                <a:sym typeface="PT Serif"/>
              </a:rPr>
              <a:t>Goals</a:t>
            </a:r>
            <a:endParaRPr sz="2250">
              <a:solidFill>
                <a:schemeClr val="dk1"/>
              </a:solidFill>
              <a:latin typeface="Calibri"/>
              <a:ea typeface="Calibri"/>
              <a:cs typeface="Calibri"/>
              <a:sym typeface="Calibri"/>
            </a:endParaRPr>
          </a:p>
        </p:txBody>
      </p:sp>
      <p:sp>
        <p:nvSpPr>
          <p:cNvPr id="135" name="Google Shape;135;g3229c2bed87_1_67"/>
          <p:cNvSpPr/>
          <p:nvPr/>
        </p:nvSpPr>
        <p:spPr>
          <a:xfrm>
            <a:off x="10253305" y="2709267"/>
            <a:ext cx="3600000" cy="2487000"/>
          </a:xfrm>
          <a:prstGeom prst="rect">
            <a:avLst/>
          </a:prstGeom>
          <a:noFill/>
          <a:ln>
            <a:noFill/>
          </a:ln>
        </p:spPr>
        <p:txBody>
          <a:bodyPr anchorCtr="0" anchor="t" bIns="0" lIns="0" spcFirstLastPara="1" rIns="0" wrap="square" tIns="0">
            <a:noAutofit/>
          </a:bodyPr>
          <a:lstStyle/>
          <a:p>
            <a:pPr indent="0" lvl="0" marL="0" marR="0" rtl="0" algn="l">
              <a:lnSpc>
                <a:spcPct val="161764"/>
              </a:lnSpc>
              <a:spcBef>
                <a:spcPts val="0"/>
              </a:spcBef>
              <a:spcAft>
                <a:spcPts val="0"/>
              </a:spcAft>
              <a:buClr>
                <a:srgbClr val="383838"/>
              </a:buClr>
              <a:buSzPts val="1700"/>
              <a:buFont typeface="DM Sans"/>
              <a:buNone/>
            </a:pPr>
            <a:r>
              <a:rPr lang="en-US" sz="1700">
                <a:solidFill>
                  <a:srgbClr val="383838"/>
                </a:solidFill>
                <a:latin typeface="DM Sans"/>
                <a:ea typeface="DM Sans"/>
                <a:cs typeface="DM Sans"/>
                <a:sym typeface="DM Sans"/>
              </a:rPr>
              <a:t>Address the challenges of identifying the "perfect" book gift. Use advanced machine learning to guide users through a seamless gifting process. Provide a scalable, user-friendly solution for personal and corporate gifting needs.</a:t>
            </a:r>
            <a:endParaRPr sz="1700">
              <a:solidFill>
                <a:schemeClr val="dk1"/>
              </a:solidFill>
              <a:latin typeface="Calibri"/>
              <a:ea typeface="Calibri"/>
              <a:cs typeface="Calibri"/>
              <a:sym typeface="Calibri"/>
            </a:endParaRPr>
          </a:p>
        </p:txBody>
      </p:sp>
      <p:pic>
        <p:nvPicPr>
          <p:cNvPr descr="preencoded.png" id="136" name="Google Shape;136;g3229c2bed87_1_67"/>
          <p:cNvPicPr preferRelativeResize="0"/>
          <p:nvPr/>
        </p:nvPicPr>
        <p:blipFill rotWithShape="1">
          <a:blip r:embed="rId3">
            <a:alphaModFix/>
          </a:blip>
          <a:srcRect b="0" l="0" r="0" t="0"/>
          <a:stretch/>
        </p:blipFill>
        <p:spPr>
          <a:xfrm>
            <a:off x="777240" y="5446038"/>
            <a:ext cx="555188" cy="555188"/>
          </a:xfrm>
          <a:prstGeom prst="rect">
            <a:avLst/>
          </a:prstGeom>
          <a:noFill/>
          <a:ln>
            <a:noFill/>
          </a:ln>
        </p:spPr>
      </p:pic>
      <p:sp>
        <p:nvSpPr>
          <p:cNvPr id="137" name="Google Shape;137;g3229c2bed87_1_67"/>
          <p:cNvSpPr/>
          <p:nvPr/>
        </p:nvSpPr>
        <p:spPr>
          <a:xfrm>
            <a:off x="777240" y="6223278"/>
            <a:ext cx="3019200" cy="728700"/>
          </a:xfrm>
          <a:prstGeom prst="rect">
            <a:avLst/>
          </a:prstGeom>
          <a:noFill/>
          <a:ln>
            <a:noFill/>
          </a:ln>
        </p:spPr>
        <p:txBody>
          <a:bodyPr anchorCtr="0" anchor="t" bIns="0" lIns="0" spcFirstLastPara="1" rIns="0" wrap="square" tIns="0">
            <a:noAutofit/>
          </a:bodyPr>
          <a:lstStyle/>
          <a:p>
            <a:pPr indent="0" lvl="0" marL="0" marR="0" rtl="0" algn="l">
              <a:lnSpc>
                <a:spcPct val="126666"/>
              </a:lnSpc>
              <a:spcBef>
                <a:spcPts val="0"/>
              </a:spcBef>
              <a:spcAft>
                <a:spcPts val="0"/>
              </a:spcAft>
              <a:buClr>
                <a:srgbClr val="383838"/>
              </a:buClr>
              <a:buSzPts val="2250"/>
              <a:buFont typeface="PT Serif"/>
              <a:buNone/>
            </a:pPr>
            <a:r>
              <a:rPr lang="en-US" sz="2250">
                <a:solidFill>
                  <a:srgbClr val="383838"/>
                </a:solidFill>
                <a:latin typeface="PT Serif"/>
                <a:ea typeface="PT Serif"/>
                <a:cs typeface="PT Serif"/>
                <a:sym typeface="PT Serif"/>
              </a:rPr>
              <a:t>Personalized Recommendations</a:t>
            </a:r>
            <a:endParaRPr sz="2250">
              <a:solidFill>
                <a:schemeClr val="dk1"/>
              </a:solidFill>
              <a:latin typeface="Calibri"/>
              <a:ea typeface="Calibri"/>
              <a:cs typeface="Calibri"/>
              <a:sym typeface="Calibri"/>
            </a:endParaRPr>
          </a:p>
        </p:txBody>
      </p:sp>
      <p:sp>
        <p:nvSpPr>
          <p:cNvPr id="138" name="Google Shape;138;g3229c2bed87_1_67"/>
          <p:cNvSpPr/>
          <p:nvPr/>
        </p:nvSpPr>
        <p:spPr>
          <a:xfrm>
            <a:off x="777240" y="7085171"/>
            <a:ext cx="3019200" cy="355200"/>
          </a:xfrm>
          <a:prstGeom prst="rect">
            <a:avLst/>
          </a:prstGeom>
          <a:noFill/>
          <a:ln>
            <a:noFill/>
          </a:ln>
        </p:spPr>
        <p:txBody>
          <a:bodyPr anchorCtr="0" anchor="t" bIns="0" lIns="0" spcFirstLastPara="1" rIns="0" wrap="square" tIns="0">
            <a:noAutofit/>
          </a:bodyPr>
          <a:lstStyle/>
          <a:p>
            <a:pPr indent="0" lvl="0" marL="0" marR="0" rtl="0" algn="l">
              <a:lnSpc>
                <a:spcPct val="161764"/>
              </a:lnSpc>
              <a:spcBef>
                <a:spcPts val="0"/>
              </a:spcBef>
              <a:spcAft>
                <a:spcPts val="0"/>
              </a:spcAft>
              <a:buClr>
                <a:srgbClr val="383838"/>
              </a:buClr>
              <a:buSzPts val="1700"/>
              <a:buFont typeface="DM Sans"/>
              <a:buNone/>
            </a:pPr>
            <a:r>
              <a:rPr lang="en-US" sz="1700">
                <a:solidFill>
                  <a:srgbClr val="383838"/>
                </a:solidFill>
                <a:latin typeface="DM Sans"/>
                <a:ea typeface="DM Sans"/>
                <a:cs typeface="DM Sans"/>
                <a:sym typeface="DM Sans"/>
              </a:rPr>
              <a:t>AI-powered chatbot</a:t>
            </a:r>
            <a:endParaRPr sz="1700">
              <a:solidFill>
                <a:schemeClr val="dk1"/>
              </a:solidFill>
              <a:latin typeface="Calibri"/>
              <a:ea typeface="Calibri"/>
              <a:cs typeface="Calibri"/>
              <a:sym typeface="Calibri"/>
            </a:endParaRPr>
          </a:p>
        </p:txBody>
      </p:sp>
      <p:pic>
        <p:nvPicPr>
          <p:cNvPr descr="preencoded.png" id="139" name="Google Shape;139;g3229c2bed87_1_67"/>
          <p:cNvPicPr preferRelativeResize="0"/>
          <p:nvPr/>
        </p:nvPicPr>
        <p:blipFill rotWithShape="1">
          <a:blip r:embed="rId4">
            <a:alphaModFix/>
          </a:blip>
          <a:srcRect b="0" l="0" r="0" t="0"/>
          <a:stretch/>
        </p:blipFill>
        <p:spPr>
          <a:xfrm>
            <a:off x="4129445" y="5446038"/>
            <a:ext cx="555188" cy="555188"/>
          </a:xfrm>
          <a:prstGeom prst="rect">
            <a:avLst/>
          </a:prstGeom>
          <a:noFill/>
          <a:ln>
            <a:noFill/>
          </a:ln>
        </p:spPr>
      </p:pic>
      <p:sp>
        <p:nvSpPr>
          <p:cNvPr id="140" name="Google Shape;140;g3229c2bed87_1_67"/>
          <p:cNvSpPr/>
          <p:nvPr/>
        </p:nvSpPr>
        <p:spPr>
          <a:xfrm>
            <a:off x="4129445" y="6223278"/>
            <a:ext cx="2915100" cy="364200"/>
          </a:xfrm>
          <a:prstGeom prst="rect">
            <a:avLst/>
          </a:prstGeom>
          <a:noFill/>
          <a:ln>
            <a:noFill/>
          </a:ln>
        </p:spPr>
        <p:txBody>
          <a:bodyPr anchorCtr="0" anchor="t" bIns="0" lIns="0" spcFirstLastPara="1" rIns="0" wrap="square" tIns="0">
            <a:noAutofit/>
          </a:bodyPr>
          <a:lstStyle/>
          <a:p>
            <a:pPr indent="0" lvl="0" marL="0" marR="0" rtl="0" algn="l">
              <a:lnSpc>
                <a:spcPct val="126666"/>
              </a:lnSpc>
              <a:spcBef>
                <a:spcPts val="0"/>
              </a:spcBef>
              <a:spcAft>
                <a:spcPts val="0"/>
              </a:spcAft>
              <a:buClr>
                <a:srgbClr val="383838"/>
              </a:buClr>
              <a:buSzPts val="2250"/>
              <a:buFont typeface="PT Serif"/>
              <a:buNone/>
            </a:pPr>
            <a:r>
              <a:rPr lang="en-US" sz="2250">
                <a:solidFill>
                  <a:srgbClr val="383838"/>
                </a:solidFill>
                <a:latin typeface="PT Serif"/>
                <a:ea typeface="PT Serif"/>
                <a:cs typeface="PT Serif"/>
                <a:sym typeface="PT Serif"/>
              </a:rPr>
              <a:t>Emotional Value</a:t>
            </a:r>
            <a:endParaRPr sz="2250">
              <a:solidFill>
                <a:schemeClr val="dk1"/>
              </a:solidFill>
              <a:latin typeface="Calibri"/>
              <a:ea typeface="Calibri"/>
              <a:cs typeface="Calibri"/>
              <a:sym typeface="Calibri"/>
            </a:endParaRPr>
          </a:p>
        </p:txBody>
      </p:sp>
      <p:sp>
        <p:nvSpPr>
          <p:cNvPr id="141" name="Google Shape;141;g3229c2bed87_1_67"/>
          <p:cNvSpPr/>
          <p:nvPr/>
        </p:nvSpPr>
        <p:spPr>
          <a:xfrm>
            <a:off x="4129445" y="6720840"/>
            <a:ext cx="3019200" cy="710700"/>
          </a:xfrm>
          <a:prstGeom prst="rect">
            <a:avLst/>
          </a:prstGeom>
          <a:noFill/>
          <a:ln>
            <a:noFill/>
          </a:ln>
        </p:spPr>
        <p:txBody>
          <a:bodyPr anchorCtr="0" anchor="t" bIns="0" lIns="0" spcFirstLastPara="1" rIns="0" wrap="square" tIns="0">
            <a:noAutofit/>
          </a:bodyPr>
          <a:lstStyle/>
          <a:p>
            <a:pPr indent="0" lvl="0" marL="0" marR="0" rtl="0" algn="l">
              <a:lnSpc>
                <a:spcPct val="161764"/>
              </a:lnSpc>
              <a:spcBef>
                <a:spcPts val="0"/>
              </a:spcBef>
              <a:spcAft>
                <a:spcPts val="0"/>
              </a:spcAft>
              <a:buClr>
                <a:srgbClr val="383838"/>
              </a:buClr>
              <a:buSzPts val="1700"/>
              <a:buFont typeface="DM Sans"/>
              <a:buNone/>
            </a:pPr>
            <a:r>
              <a:rPr lang="en-US" sz="1700">
                <a:solidFill>
                  <a:srgbClr val="383838"/>
                </a:solidFill>
                <a:latin typeface="DM Sans"/>
                <a:ea typeface="DM Sans"/>
                <a:cs typeface="DM Sans"/>
                <a:sym typeface="DM Sans"/>
              </a:rPr>
              <a:t>Aligned with recipient's preferences</a:t>
            </a:r>
            <a:endParaRPr sz="1700">
              <a:solidFill>
                <a:schemeClr val="dk1"/>
              </a:solidFill>
              <a:latin typeface="Calibri"/>
              <a:ea typeface="Calibri"/>
              <a:cs typeface="Calibri"/>
              <a:sym typeface="Calibri"/>
            </a:endParaRPr>
          </a:p>
        </p:txBody>
      </p:sp>
      <p:pic>
        <p:nvPicPr>
          <p:cNvPr descr="preencoded.png" id="142" name="Google Shape;142;g3229c2bed87_1_67"/>
          <p:cNvPicPr preferRelativeResize="0"/>
          <p:nvPr/>
        </p:nvPicPr>
        <p:blipFill rotWithShape="1">
          <a:blip r:embed="rId5">
            <a:alphaModFix/>
          </a:blip>
          <a:srcRect b="0" l="0" r="0" t="0"/>
          <a:stretch/>
        </p:blipFill>
        <p:spPr>
          <a:xfrm>
            <a:off x="7481768" y="5446038"/>
            <a:ext cx="555188" cy="555188"/>
          </a:xfrm>
          <a:prstGeom prst="rect">
            <a:avLst/>
          </a:prstGeom>
          <a:noFill/>
          <a:ln>
            <a:noFill/>
          </a:ln>
        </p:spPr>
      </p:pic>
      <p:sp>
        <p:nvSpPr>
          <p:cNvPr id="143" name="Google Shape;143;g3229c2bed87_1_67"/>
          <p:cNvSpPr/>
          <p:nvPr/>
        </p:nvSpPr>
        <p:spPr>
          <a:xfrm>
            <a:off x="7481768" y="6223278"/>
            <a:ext cx="3019200" cy="728700"/>
          </a:xfrm>
          <a:prstGeom prst="rect">
            <a:avLst/>
          </a:prstGeom>
          <a:noFill/>
          <a:ln>
            <a:noFill/>
          </a:ln>
        </p:spPr>
        <p:txBody>
          <a:bodyPr anchorCtr="0" anchor="t" bIns="0" lIns="0" spcFirstLastPara="1" rIns="0" wrap="square" tIns="0">
            <a:noAutofit/>
          </a:bodyPr>
          <a:lstStyle/>
          <a:p>
            <a:pPr indent="0" lvl="0" marL="0" marR="0" rtl="0" algn="l">
              <a:lnSpc>
                <a:spcPct val="126666"/>
              </a:lnSpc>
              <a:spcBef>
                <a:spcPts val="0"/>
              </a:spcBef>
              <a:spcAft>
                <a:spcPts val="0"/>
              </a:spcAft>
              <a:buClr>
                <a:srgbClr val="383838"/>
              </a:buClr>
              <a:buSzPts val="2250"/>
              <a:buFont typeface="PT Serif"/>
              <a:buNone/>
            </a:pPr>
            <a:r>
              <a:rPr lang="en-US" sz="2250">
                <a:solidFill>
                  <a:srgbClr val="383838"/>
                </a:solidFill>
                <a:latin typeface="PT Serif"/>
                <a:ea typeface="PT Serif"/>
                <a:cs typeface="PT Serif"/>
                <a:sym typeface="PT Serif"/>
              </a:rPr>
              <a:t>Seamless Gifting Process</a:t>
            </a:r>
            <a:endParaRPr sz="2250">
              <a:solidFill>
                <a:schemeClr val="dk1"/>
              </a:solidFill>
              <a:latin typeface="Calibri"/>
              <a:ea typeface="Calibri"/>
              <a:cs typeface="Calibri"/>
              <a:sym typeface="Calibri"/>
            </a:endParaRPr>
          </a:p>
        </p:txBody>
      </p:sp>
      <p:sp>
        <p:nvSpPr>
          <p:cNvPr id="144" name="Google Shape;144;g3229c2bed87_1_67"/>
          <p:cNvSpPr/>
          <p:nvPr/>
        </p:nvSpPr>
        <p:spPr>
          <a:xfrm>
            <a:off x="7481768" y="7085171"/>
            <a:ext cx="3019200" cy="355200"/>
          </a:xfrm>
          <a:prstGeom prst="rect">
            <a:avLst/>
          </a:prstGeom>
          <a:noFill/>
          <a:ln>
            <a:noFill/>
          </a:ln>
        </p:spPr>
        <p:txBody>
          <a:bodyPr anchorCtr="0" anchor="t" bIns="0" lIns="0" spcFirstLastPara="1" rIns="0" wrap="square" tIns="0">
            <a:noAutofit/>
          </a:bodyPr>
          <a:lstStyle/>
          <a:p>
            <a:pPr indent="0" lvl="0" marL="0" marR="0" rtl="0" algn="l">
              <a:lnSpc>
                <a:spcPct val="161764"/>
              </a:lnSpc>
              <a:spcBef>
                <a:spcPts val="0"/>
              </a:spcBef>
              <a:spcAft>
                <a:spcPts val="0"/>
              </a:spcAft>
              <a:buClr>
                <a:srgbClr val="383838"/>
              </a:buClr>
              <a:buSzPts val="1700"/>
              <a:buFont typeface="DM Sans"/>
              <a:buNone/>
            </a:pPr>
            <a:r>
              <a:rPr lang="en-US" sz="1700">
                <a:solidFill>
                  <a:srgbClr val="383838"/>
                </a:solidFill>
                <a:latin typeface="DM Sans"/>
                <a:ea typeface="DM Sans"/>
                <a:cs typeface="DM Sans"/>
                <a:sym typeface="DM Sans"/>
              </a:rPr>
              <a:t>Advanced machine learning</a:t>
            </a:r>
            <a:endParaRPr sz="1700">
              <a:solidFill>
                <a:schemeClr val="dk1"/>
              </a:solidFill>
              <a:latin typeface="Calibri"/>
              <a:ea typeface="Calibri"/>
              <a:cs typeface="Calibri"/>
              <a:sym typeface="Calibri"/>
            </a:endParaRPr>
          </a:p>
        </p:txBody>
      </p:sp>
      <p:pic>
        <p:nvPicPr>
          <p:cNvPr descr="preencoded.png" id="145" name="Google Shape;145;g3229c2bed87_1_67"/>
          <p:cNvPicPr preferRelativeResize="0"/>
          <p:nvPr/>
        </p:nvPicPr>
        <p:blipFill rotWithShape="1">
          <a:blip r:embed="rId6">
            <a:alphaModFix/>
          </a:blip>
          <a:srcRect b="0" l="0" r="0" t="0"/>
          <a:stretch/>
        </p:blipFill>
        <p:spPr>
          <a:xfrm>
            <a:off x="10833973" y="5446038"/>
            <a:ext cx="555188" cy="555188"/>
          </a:xfrm>
          <a:prstGeom prst="rect">
            <a:avLst/>
          </a:prstGeom>
          <a:noFill/>
          <a:ln>
            <a:noFill/>
          </a:ln>
        </p:spPr>
      </p:pic>
      <p:sp>
        <p:nvSpPr>
          <p:cNvPr id="146" name="Google Shape;146;g3229c2bed87_1_67"/>
          <p:cNvSpPr/>
          <p:nvPr/>
        </p:nvSpPr>
        <p:spPr>
          <a:xfrm>
            <a:off x="10833973" y="6223278"/>
            <a:ext cx="2915100" cy="364200"/>
          </a:xfrm>
          <a:prstGeom prst="rect">
            <a:avLst/>
          </a:prstGeom>
          <a:noFill/>
          <a:ln>
            <a:noFill/>
          </a:ln>
        </p:spPr>
        <p:txBody>
          <a:bodyPr anchorCtr="0" anchor="t" bIns="0" lIns="0" spcFirstLastPara="1" rIns="0" wrap="square" tIns="0">
            <a:noAutofit/>
          </a:bodyPr>
          <a:lstStyle/>
          <a:p>
            <a:pPr indent="0" lvl="0" marL="0" marR="0" rtl="0" algn="l">
              <a:lnSpc>
                <a:spcPct val="126666"/>
              </a:lnSpc>
              <a:spcBef>
                <a:spcPts val="0"/>
              </a:spcBef>
              <a:spcAft>
                <a:spcPts val="0"/>
              </a:spcAft>
              <a:buClr>
                <a:srgbClr val="383838"/>
              </a:buClr>
              <a:buSzPts val="2250"/>
              <a:buFont typeface="PT Serif"/>
              <a:buNone/>
            </a:pPr>
            <a:r>
              <a:rPr lang="en-US" sz="2250">
                <a:solidFill>
                  <a:srgbClr val="383838"/>
                </a:solidFill>
                <a:latin typeface="PT Serif"/>
                <a:ea typeface="PT Serif"/>
                <a:cs typeface="PT Serif"/>
                <a:sym typeface="PT Serif"/>
              </a:rPr>
              <a:t>Scalable Solution</a:t>
            </a:r>
            <a:endParaRPr sz="2250">
              <a:solidFill>
                <a:schemeClr val="dk1"/>
              </a:solidFill>
              <a:latin typeface="Calibri"/>
              <a:ea typeface="Calibri"/>
              <a:cs typeface="Calibri"/>
              <a:sym typeface="Calibri"/>
            </a:endParaRPr>
          </a:p>
        </p:txBody>
      </p:sp>
      <p:sp>
        <p:nvSpPr>
          <p:cNvPr id="147" name="Google Shape;147;g3229c2bed87_1_67"/>
          <p:cNvSpPr/>
          <p:nvPr/>
        </p:nvSpPr>
        <p:spPr>
          <a:xfrm>
            <a:off x="10833973" y="6720840"/>
            <a:ext cx="3019200" cy="710700"/>
          </a:xfrm>
          <a:prstGeom prst="rect">
            <a:avLst/>
          </a:prstGeom>
          <a:noFill/>
          <a:ln>
            <a:noFill/>
          </a:ln>
        </p:spPr>
        <p:txBody>
          <a:bodyPr anchorCtr="0" anchor="t" bIns="0" lIns="0" spcFirstLastPara="1" rIns="0" wrap="square" tIns="0">
            <a:noAutofit/>
          </a:bodyPr>
          <a:lstStyle/>
          <a:p>
            <a:pPr indent="0" lvl="0" marL="0" marR="0" rtl="0" algn="l">
              <a:lnSpc>
                <a:spcPct val="161764"/>
              </a:lnSpc>
              <a:spcBef>
                <a:spcPts val="0"/>
              </a:spcBef>
              <a:spcAft>
                <a:spcPts val="0"/>
              </a:spcAft>
              <a:buClr>
                <a:srgbClr val="383838"/>
              </a:buClr>
              <a:buSzPts val="1700"/>
              <a:buFont typeface="DM Sans"/>
              <a:buNone/>
            </a:pPr>
            <a:r>
              <a:rPr lang="en-US" sz="1700">
                <a:solidFill>
                  <a:srgbClr val="383838"/>
                </a:solidFill>
                <a:latin typeface="DM Sans"/>
                <a:ea typeface="DM Sans"/>
                <a:cs typeface="DM Sans"/>
                <a:sym typeface="DM Sans"/>
              </a:rPr>
              <a:t>Personal and corporate needs</a:t>
            </a:r>
            <a:endParaRPr sz="1700">
              <a:solidFill>
                <a:schemeClr val="dk1"/>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pic>
        <p:nvPicPr>
          <p:cNvPr descr="preencoded.png" id="153" name="Google Shape;153;g3229c2bed87_1_93"/>
          <p:cNvPicPr preferRelativeResize="0"/>
          <p:nvPr/>
        </p:nvPicPr>
        <p:blipFill rotWithShape="1">
          <a:blip r:embed="rId3">
            <a:alphaModFix/>
          </a:blip>
          <a:srcRect b="0" l="0" r="0" t="0"/>
          <a:stretch/>
        </p:blipFill>
        <p:spPr>
          <a:xfrm>
            <a:off x="9144000" y="0"/>
            <a:ext cx="5486400" cy="8231147"/>
          </a:xfrm>
          <a:prstGeom prst="rect">
            <a:avLst/>
          </a:prstGeom>
          <a:noFill/>
          <a:ln>
            <a:noFill/>
          </a:ln>
        </p:spPr>
      </p:pic>
      <p:sp>
        <p:nvSpPr>
          <p:cNvPr id="154" name="Google Shape;154;g3229c2bed87_1_93"/>
          <p:cNvSpPr/>
          <p:nvPr/>
        </p:nvSpPr>
        <p:spPr>
          <a:xfrm>
            <a:off x="705445" y="554236"/>
            <a:ext cx="7733100" cy="1322700"/>
          </a:xfrm>
          <a:prstGeom prst="rect">
            <a:avLst/>
          </a:prstGeom>
          <a:noFill/>
          <a:ln>
            <a:noFill/>
          </a:ln>
        </p:spPr>
        <p:txBody>
          <a:bodyPr anchorCtr="0" anchor="t" bIns="0" lIns="0" spcFirstLastPara="1" rIns="0" wrap="square" tIns="0">
            <a:noAutofit/>
          </a:bodyPr>
          <a:lstStyle/>
          <a:p>
            <a:pPr indent="0" lvl="0" marL="0" marR="0" rtl="0" algn="l">
              <a:lnSpc>
                <a:spcPct val="125301"/>
              </a:lnSpc>
              <a:spcBef>
                <a:spcPts val="0"/>
              </a:spcBef>
              <a:spcAft>
                <a:spcPts val="0"/>
              </a:spcAft>
              <a:buClr>
                <a:srgbClr val="020202"/>
              </a:buClr>
              <a:buSzPts val="4150"/>
              <a:buFont typeface="PT Serif"/>
              <a:buNone/>
            </a:pPr>
            <a:r>
              <a:rPr lang="en-US" sz="4150">
                <a:solidFill>
                  <a:srgbClr val="020202"/>
                </a:solidFill>
                <a:latin typeface="PT Serif"/>
                <a:ea typeface="PT Serif"/>
                <a:cs typeface="PT Serif"/>
                <a:sym typeface="PT Serif"/>
              </a:rPr>
              <a:t>Technology/Data Behind the Solution</a:t>
            </a:r>
            <a:endParaRPr sz="4150">
              <a:solidFill>
                <a:schemeClr val="dk1"/>
              </a:solidFill>
              <a:latin typeface="Calibri"/>
              <a:ea typeface="Calibri"/>
              <a:cs typeface="Calibri"/>
              <a:sym typeface="Calibri"/>
            </a:endParaRPr>
          </a:p>
        </p:txBody>
      </p:sp>
      <p:pic>
        <p:nvPicPr>
          <p:cNvPr descr="preencoded.png" id="155" name="Google Shape;155;g3229c2bed87_1_93"/>
          <p:cNvPicPr preferRelativeResize="0"/>
          <p:nvPr/>
        </p:nvPicPr>
        <p:blipFill rotWithShape="1">
          <a:blip r:embed="rId4">
            <a:alphaModFix/>
          </a:blip>
          <a:srcRect b="0" l="0" r="0" t="0"/>
          <a:stretch/>
        </p:blipFill>
        <p:spPr>
          <a:xfrm>
            <a:off x="705445" y="2179320"/>
            <a:ext cx="503873" cy="503873"/>
          </a:xfrm>
          <a:prstGeom prst="rect">
            <a:avLst/>
          </a:prstGeom>
          <a:noFill/>
          <a:ln>
            <a:noFill/>
          </a:ln>
        </p:spPr>
      </p:pic>
      <p:sp>
        <p:nvSpPr>
          <p:cNvPr id="156" name="Google Shape;156;g3229c2bed87_1_93"/>
          <p:cNvSpPr/>
          <p:nvPr/>
        </p:nvSpPr>
        <p:spPr>
          <a:xfrm>
            <a:off x="705445" y="2884646"/>
            <a:ext cx="2645400" cy="330600"/>
          </a:xfrm>
          <a:prstGeom prst="rect">
            <a:avLst/>
          </a:prstGeom>
          <a:noFill/>
          <a:ln>
            <a:noFill/>
          </a:ln>
        </p:spPr>
        <p:txBody>
          <a:bodyPr anchorCtr="0" anchor="t" bIns="0" lIns="0" spcFirstLastPara="1" rIns="0" wrap="square" tIns="0">
            <a:noAutofit/>
          </a:bodyPr>
          <a:lstStyle/>
          <a:p>
            <a:pPr indent="0" lvl="0" marL="0" marR="0" rtl="0" algn="l">
              <a:lnSpc>
                <a:spcPct val="126829"/>
              </a:lnSpc>
              <a:spcBef>
                <a:spcPts val="0"/>
              </a:spcBef>
              <a:spcAft>
                <a:spcPts val="0"/>
              </a:spcAft>
              <a:buClr>
                <a:srgbClr val="383838"/>
              </a:buClr>
              <a:buSzPts val="2050"/>
              <a:buFont typeface="PT Serif"/>
              <a:buNone/>
            </a:pPr>
            <a:r>
              <a:rPr lang="en-US" sz="2050">
                <a:solidFill>
                  <a:srgbClr val="383838"/>
                </a:solidFill>
                <a:latin typeface="PT Serif"/>
                <a:ea typeface="PT Serif"/>
                <a:cs typeface="PT Serif"/>
                <a:sym typeface="PT Serif"/>
              </a:rPr>
              <a:t>Google Gemini LLM</a:t>
            </a:r>
            <a:endParaRPr sz="2050">
              <a:solidFill>
                <a:schemeClr val="dk1"/>
              </a:solidFill>
              <a:latin typeface="Calibri"/>
              <a:ea typeface="Calibri"/>
              <a:cs typeface="Calibri"/>
              <a:sym typeface="Calibri"/>
            </a:endParaRPr>
          </a:p>
        </p:txBody>
      </p:sp>
      <p:sp>
        <p:nvSpPr>
          <p:cNvPr id="157" name="Google Shape;157;g3229c2bed87_1_93"/>
          <p:cNvSpPr/>
          <p:nvPr/>
        </p:nvSpPr>
        <p:spPr>
          <a:xfrm>
            <a:off x="705445" y="3336131"/>
            <a:ext cx="3715200" cy="1289700"/>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383838"/>
              </a:buClr>
              <a:buSzPts val="1550"/>
              <a:buFont typeface="DM Sans"/>
              <a:buNone/>
            </a:pPr>
            <a:r>
              <a:rPr lang="en-US" sz="1550">
                <a:solidFill>
                  <a:srgbClr val="383838"/>
                </a:solidFill>
                <a:latin typeface="DM Sans"/>
                <a:ea typeface="DM Sans"/>
                <a:cs typeface="DM Sans"/>
                <a:sym typeface="DM Sans"/>
              </a:rPr>
              <a:t>Advanced language model for understanding and processing user inputs with high accuracy and context awareness.</a:t>
            </a:r>
            <a:endParaRPr sz="1550">
              <a:solidFill>
                <a:schemeClr val="dk1"/>
              </a:solidFill>
              <a:latin typeface="Calibri"/>
              <a:ea typeface="Calibri"/>
              <a:cs typeface="Calibri"/>
              <a:sym typeface="Calibri"/>
            </a:endParaRPr>
          </a:p>
        </p:txBody>
      </p:sp>
      <p:pic>
        <p:nvPicPr>
          <p:cNvPr descr="preencoded.png" id="158" name="Google Shape;158;g3229c2bed87_1_93"/>
          <p:cNvPicPr preferRelativeResize="0"/>
          <p:nvPr/>
        </p:nvPicPr>
        <p:blipFill rotWithShape="1">
          <a:blip r:embed="rId5">
            <a:alphaModFix/>
          </a:blip>
          <a:srcRect b="0" l="0" r="0" t="0"/>
          <a:stretch/>
        </p:blipFill>
        <p:spPr>
          <a:xfrm>
            <a:off x="4723090" y="2179320"/>
            <a:ext cx="503873" cy="503873"/>
          </a:xfrm>
          <a:prstGeom prst="rect">
            <a:avLst/>
          </a:prstGeom>
          <a:noFill/>
          <a:ln>
            <a:noFill/>
          </a:ln>
        </p:spPr>
      </p:pic>
      <p:sp>
        <p:nvSpPr>
          <p:cNvPr id="159" name="Google Shape;159;g3229c2bed87_1_93"/>
          <p:cNvSpPr/>
          <p:nvPr/>
        </p:nvSpPr>
        <p:spPr>
          <a:xfrm>
            <a:off x="4723090" y="2884646"/>
            <a:ext cx="2645400" cy="330600"/>
          </a:xfrm>
          <a:prstGeom prst="rect">
            <a:avLst/>
          </a:prstGeom>
          <a:noFill/>
          <a:ln>
            <a:noFill/>
          </a:ln>
        </p:spPr>
        <p:txBody>
          <a:bodyPr anchorCtr="0" anchor="t" bIns="0" lIns="0" spcFirstLastPara="1" rIns="0" wrap="square" tIns="0">
            <a:noAutofit/>
          </a:bodyPr>
          <a:lstStyle/>
          <a:p>
            <a:pPr indent="0" lvl="0" marL="0" marR="0" rtl="0" algn="l">
              <a:lnSpc>
                <a:spcPct val="126829"/>
              </a:lnSpc>
              <a:spcBef>
                <a:spcPts val="0"/>
              </a:spcBef>
              <a:spcAft>
                <a:spcPts val="0"/>
              </a:spcAft>
              <a:buClr>
                <a:srgbClr val="383838"/>
              </a:buClr>
              <a:buSzPts val="2050"/>
              <a:buFont typeface="PT Serif"/>
              <a:buNone/>
            </a:pPr>
            <a:r>
              <a:rPr lang="en-US" sz="2050">
                <a:solidFill>
                  <a:srgbClr val="383838"/>
                </a:solidFill>
                <a:latin typeface="PT Serif"/>
                <a:ea typeface="PT Serif"/>
                <a:cs typeface="PT Serif"/>
                <a:sym typeface="PT Serif"/>
              </a:rPr>
              <a:t>OpenLibrary API</a:t>
            </a:r>
            <a:endParaRPr sz="2050">
              <a:solidFill>
                <a:schemeClr val="dk1"/>
              </a:solidFill>
              <a:latin typeface="Calibri"/>
              <a:ea typeface="Calibri"/>
              <a:cs typeface="Calibri"/>
              <a:sym typeface="Calibri"/>
            </a:endParaRPr>
          </a:p>
        </p:txBody>
      </p:sp>
      <p:sp>
        <p:nvSpPr>
          <p:cNvPr id="160" name="Google Shape;160;g3229c2bed87_1_93"/>
          <p:cNvSpPr/>
          <p:nvPr/>
        </p:nvSpPr>
        <p:spPr>
          <a:xfrm>
            <a:off x="4723090" y="3336131"/>
            <a:ext cx="3715500" cy="1289700"/>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383838"/>
              </a:buClr>
              <a:buSzPts val="1550"/>
              <a:buFont typeface="DM Sans"/>
              <a:buNone/>
            </a:pPr>
            <a:r>
              <a:rPr lang="en-US" sz="1550">
                <a:solidFill>
                  <a:srgbClr val="383838"/>
                </a:solidFill>
                <a:latin typeface="DM Sans"/>
                <a:ea typeface="DM Sans"/>
                <a:cs typeface="DM Sans"/>
                <a:sym typeface="DM Sans"/>
              </a:rPr>
              <a:t>Provides access to a comprehensive book database, offering extensive metadata on titles, authors, and genres for robust recommendations.</a:t>
            </a:r>
            <a:endParaRPr sz="1550">
              <a:solidFill>
                <a:schemeClr val="dk1"/>
              </a:solidFill>
              <a:latin typeface="Calibri"/>
              <a:ea typeface="Calibri"/>
              <a:cs typeface="Calibri"/>
              <a:sym typeface="Calibri"/>
            </a:endParaRPr>
          </a:p>
        </p:txBody>
      </p:sp>
      <p:pic>
        <p:nvPicPr>
          <p:cNvPr descr="preencoded.png" id="161" name="Google Shape;161;g3229c2bed87_1_93"/>
          <p:cNvPicPr preferRelativeResize="0"/>
          <p:nvPr/>
        </p:nvPicPr>
        <p:blipFill rotWithShape="1">
          <a:blip r:embed="rId6">
            <a:alphaModFix/>
          </a:blip>
          <a:srcRect b="0" l="0" r="0" t="0"/>
          <a:stretch/>
        </p:blipFill>
        <p:spPr>
          <a:xfrm>
            <a:off x="705445" y="5230416"/>
            <a:ext cx="503873" cy="503873"/>
          </a:xfrm>
          <a:prstGeom prst="rect">
            <a:avLst/>
          </a:prstGeom>
          <a:noFill/>
          <a:ln>
            <a:noFill/>
          </a:ln>
        </p:spPr>
      </p:pic>
      <p:sp>
        <p:nvSpPr>
          <p:cNvPr id="162" name="Google Shape;162;g3229c2bed87_1_93"/>
          <p:cNvSpPr/>
          <p:nvPr/>
        </p:nvSpPr>
        <p:spPr>
          <a:xfrm>
            <a:off x="705445" y="5935742"/>
            <a:ext cx="2645400" cy="330600"/>
          </a:xfrm>
          <a:prstGeom prst="rect">
            <a:avLst/>
          </a:prstGeom>
          <a:noFill/>
          <a:ln>
            <a:noFill/>
          </a:ln>
        </p:spPr>
        <p:txBody>
          <a:bodyPr anchorCtr="0" anchor="t" bIns="0" lIns="0" spcFirstLastPara="1" rIns="0" wrap="square" tIns="0">
            <a:noAutofit/>
          </a:bodyPr>
          <a:lstStyle/>
          <a:p>
            <a:pPr indent="0" lvl="0" marL="0" marR="0" rtl="0" algn="l">
              <a:lnSpc>
                <a:spcPct val="126829"/>
              </a:lnSpc>
              <a:spcBef>
                <a:spcPts val="0"/>
              </a:spcBef>
              <a:spcAft>
                <a:spcPts val="0"/>
              </a:spcAft>
              <a:buClr>
                <a:srgbClr val="383838"/>
              </a:buClr>
              <a:buSzPts val="2050"/>
              <a:buFont typeface="PT Serif"/>
              <a:buNone/>
            </a:pPr>
            <a:r>
              <a:rPr lang="en-US" sz="2050">
                <a:solidFill>
                  <a:srgbClr val="383838"/>
                </a:solidFill>
                <a:latin typeface="PT Serif"/>
                <a:ea typeface="PT Serif"/>
                <a:cs typeface="PT Serif"/>
                <a:sym typeface="PT Serif"/>
              </a:rPr>
              <a:t>Gradio Interface</a:t>
            </a:r>
            <a:endParaRPr sz="2050">
              <a:solidFill>
                <a:schemeClr val="dk1"/>
              </a:solidFill>
              <a:latin typeface="Calibri"/>
              <a:ea typeface="Calibri"/>
              <a:cs typeface="Calibri"/>
              <a:sym typeface="Calibri"/>
            </a:endParaRPr>
          </a:p>
        </p:txBody>
      </p:sp>
      <p:sp>
        <p:nvSpPr>
          <p:cNvPr id="163" name="Google Shape;163;g3229c2bed87_1_93"/>
          <p:cNvSpPr/>
          <p:nvPr/>
        </p:nvSpPr>
        <p:spPr>
          <a:xfrm>
            <a:off x="705445" y="6387227"/>
            <a:ext cx="3715200" cy="1289700"/>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383838"/>
              </a:buClr>
              <a:buSzPts val="1550"/>
              <a:buFont typeface="DM Sans"/>
              <a:buNone/>
            </a:pPr>
            <a:r>
              <a:rPr lang="en-US" sz="1550">
                <a:solidFill>
                  <a:srgbClr val="383838"/>
                </a:solidFill>
                <a:latin typeface="DM Sans"/>
                <a:ea typeface="DM Sans"/>
                <a:cs typeface="DM Sans"/>
                <a:sym typeface="DM Sans"/>
              </a:rPr>
              <a:t>Ensures an intuitive and user-friendly interface for seamless interaction with the chatbot, enhancing user experience.</a:t>
            </a:r>
            <a:endParaRPr sz="1550">
              <a:solidFill>
                <a:schemeClr val="dk1"/>
              </a:solidFill>
              <a:latin typeface="Calibri"/>
              <a:ea typeface="Calibri"/>
              <a:cs typeface="Calibri"/>
              <a:sym typeface="Calibri"/>
            </a:endParaRPr>
          </a:p>
        </p:txBody>
      </p:sp>
      <p:pic>
        <p:nvPicPr>
          <p:cNvPr descr="preencoded.png" id="164" name="Google Shape;164;g3229c2bed87_1_93"/>
          <p:cNvPicPr preferRelativeResize="0"/>
          <p:nvPr/>
        </p:nvPicPr>
        <p:blipFill rotWithShape="1">
          <a:blip r:embed="rId7">
            <a:alphaModFix/>
          </a:blip>
          <a:srcRect b="0" l="0" r="0" t="0"/>
          <a:stretch/>
        </p:blipFill>
        <p:spPr>
          <a:xfrm>
            <a:off x="4723090" y="5230416"/>
            <a:ext cx="503873" cy="503873"/>
          </a:xfrm>
          <a:prstGeom prst="rect">
            <a:avLst/>
          </a:prstGeom>
          <a:noFill/>
          <a:ln>
            <a:noFill/>
          </a:ln>
        </p:spPr>
      </p:pic>
      <p:sp>
        <p:nvSpPr>
          <p:cNvPr id="165" name="Google Shape;165;g3229c2bed87_1_93"/>
          <p:cNvSpPr/>
          <p:nvPr/>
        </p:nvSpPr>
        <p:spPr>
          <a:xfrm>
            <a:off x="4723090" y="5935742"/>
            <a:ext cx="3186300" cy="330600"/>
          </a:xfrm>
          <a:prstGeom prst="rect">
            <a:avLst/>
          </a:prstGeom>
          <a:noFill/>
          <a:ln>
            <a:noFill/>
          </a:ln>
        </p:spPr>
        <p:txBody>
          <a:bodyPr anchorCtr="0" anchor="t" bIns="0" lIns="0" spcFirstLastPara="1" rIns="0" wrap="square" tIns="0">
            <a:noAutofit/>
          </a:bodyPr>
          <a:lstStyle/>
          <a:p>
            <a:pPr indent="0" lvl="0" marL="0" marR="0" rtl="0" algn="l">
              <a:lnSpc>
                <a:spcPct val="126829"/>
              </a:lnSpc>
              <a:spcBef>
                <a:spcPts val="0"/>
              </a:spcBef>
              <a:spcAft>
                <a:spcPts val="0"/>
              </a:spcAft>
              <a:buClr>
                <a:srgbClr val="383838"/>
              </a:buClr>
              <a:buSzPts val="2050"/>
              <a:buFont typeface="PT Serif"/>
              <a:buNone/>
            </a:pPr>
            <a:r>
              <a:rPr lang="en-US" sz="2050">
                <a:solidFill>
                  <a:srgbClr val="383838"/>
                </a:solidFill>
                <a:latin typeface="PT Serif"/>
                <a:ea typeface="PT Serif"/>
                <a:cs typeface="PT Serif"/>
                <a:sym typeface="PT Serif"/>
              </a:rPr>
              <a:t>VADER Sentiment Analysis</a:t>
            </a:r>
            <a:endParaRPr sz="2050">
              <a:solidFill>
                <a:schemeClr val="dk1"/>
              </a:solidFill>
              <a:latin typeface="Calibri"/>
              <a:ea typeface="Calibri"/>
              <a:cs typeface="Calibri"/>
              <a:sym typeface="Calibri"/>
            </a:endParaRPr>
          </a:p>
        </p:txBody>
      </p:sp>
      <p:sp>
        <p:nvSpPr>
          <p:cNvPr id="166" name="Google Shape;166;g3229c2bed87_1_93"/>
          <p:cNvSpPr/>
          <p:nvPr/>
        </p:nvSpPr>
        <p:spPr>
          <a:xfrm>
            <a:off x="4723090" y="6387227"/>
            <a:ext cx="3715500" cy="967200"/>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383838"/>
              </a:buClr>
              <a:buSzPts val="1550"/>
              <a:buFont typeface="DM Sans"/>
              <a:buNone/>
            </a:pPr>
            <a:r>
              <a:rPr lang="en-US" sz="1550">
                <a:solidFill>
                  <a:srgbClr val="383838"/>
                </a:solidFill>
                <a:latin typeface="DM Sans"/>
                <a:ea typeface="DM Sans"/>
                <a:cs typeface="DM Sans"/>
                <a:sym typeface="DM Sans"/>
              </a:rPr>
              <a:t>Analyzes user inputs for sentiment, enabling more nuanced and emotionally attuned book suggestions.</a:t>
            </a:r>
            <a:endParaRPr sz="1550">
              <a:solidFill>
                <a:schemeClr val="dk1"/>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g3229c2bed87_1_111"/>
          <p:cNvSpPr/>
          <p:nvPr/>
        </p:nvSpPr>
        <p:spPr>
          <a:xfrm>
            <a:off x="6185297" y="570309"/>
            <a:ext cx="5506800" cy="655200"/>
          </a:xfrm>
          <a:prstGeom prst="rect">
            <a:avLst/>
          </a:prstGeom>
          <a:noFill/>
          <a:ln>
            <a:noFill/>
          </a:ln>
        </p:spPr>
        <p:txBody>
          <a:bodyPr anchorCtr="0" anchor="t" bIns="0" lIns="0" spcFirstLastPara="1" rIns="0" wrap="square" tIns="0">
            <a:noAutofit/>
          </a:bodyPr>
          <a:lstStyle/>
          <a:p>
            <a:pPr indent="0" lvl="0" marL="0" marR="0" rtl="0" algn="l">
              <a:lnSpc>
                <a:spcPct val="125609"/>
              </a:lnSpc>
              <a:spcBef>
                <a:spcPts val="0"/>
              </a:spcBef>
              <a:spcAft>
                <a:spcPts val="0"/>
              </a:spcAft>
              <a:buClr>
                <a:srgbClr val="020202"/>
              </a:buClr>
              <a:buSzPts val="4100"/>
              <a:buFont typeface="PT Serif"/>
              <a:buNone/>
            </a:pPr>
            <a:r>
              <a:rPr lang="en-US" sz="4100">
                <a:solidFill>
                  <a:srgbClr val="020202"/>
                </a:solidFill>
                <a:latin typeface="PT Serif"/>
                <a:ea typeface="PT Serif"/>
                <a:cs typeface="PT Serif"/>
                <a:sym typeface="PT Serif"/>
              </a:rPr>
              <a:t>How the Chatbot Works</a:t>
            </a:r>
            <a:endParaRPr sz="4100">
              <a:solidFill>
                <a:schemeClr val="dk1"/>
              </a:solidFill>
              <a:latin typeface="Calibri"/>
              <a:ea typeface="Calibri"/>
              <a:cs typeface="Calibri"/>
              <a:sym typeface="Calibri"/>
            </a:endParaRPr>
          </a:p>
        </p:txBody>
      </p:sp>
      <p:sp>
        <p:nvSpPr>
          <p:cNvPr id="173" name="Google Shape;173;g3229c2bed87_1_111"/>
          <p:cNvSpPr/>
          <p:nvPr/>
        </p:nvSpPr>
        <p:spPr>
          <a:xfrm>
            <a:off x="6473428" y="1525072"/>
            <a:ext cx="22800" cy="6134100"/>
          </a:xfrm>
          <a:prstGeom prst="roundRect">
            <a:avLst>
              <a:gd fmla="val 131043" name="adj"/>
            </a:avLst>
          </a:prstGeom>
          <a:solidFill>
            <a:srgbClr val="D8D4D4"/>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4" name="Google Shape;174;g3229c2bed87_1_111"/>
          <p:cNvSpPr/>
          <p:nvPr/>
        </p:nvSpPr>
        <p:spPr>
          <a:xfrm>
            <a:off x="6686669" y="1962983"/>
            <a:ext cx="699000" cy="22800"/>
          </a:xfrm>
          <a:prstGeom prst="roundRect">
            <a:avLst>
              <a:gd fmla="val 131043" name="adj"/>
            </a:avLst>
          </a:prstGeom>
          <a:solidFill>
            <a:srgbClr val="D8D4D4"/>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5" name="Google Shape;175;g3229c2bed87_1_111"/>
          <p:cNvSpPr/>
          <p:nvPr/>
        </p:nvSpPr>
        <p:spPr>
          <a:xfrm>
            <a:off x="6260187" y="1749742"/>
            <a:ext cx="449400" cy="449400"/>
          </a:xfrm>
          <a:prstGeom prst="roundRect">
            <a:avLst>
              <a:gd fmla="val 6667" name="adj"/>
            </a:avLst>
          </a:prstGeom>
          <a:solidFill>
            <a:srgbClr val="F2EEEE"/>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6" name="Google Shape;176;g3229c2bed87_1_111"/>
          <p:cNvSpPr/>
          <p:nvPr/>
        </p:nvSpPr>
        <p:spPr>
          <a:xfrm>
            <a:off x="6401038" y="1817132"/>
            <a:ext cx="167700" cy="3147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383838"/>
              </a:buClr>
              <a:buSzPts val="2450"/>
              <a:buFont typeface="PT Serif"/>
              <a:buNone/>
            </a:pPr>
            <a:r>
              <a:rPr lang="en-US" sz="2450">
                <a:solidFill>
                  <a:srgbClr val="383838"/>
                </a:solidFill>
                <a:latin typeface="PT Serif"/>
                <a:ea typeface="PT Serif"/>
                <a:cs typeface="PT Serif"/>
                <a:sym typeface="PT Serif"/>
              </a:rPr>
              <a:t>1</a:t>
            </a:r>
            <a:endParaRPr sz="2450">
              <a:solidFill>
                <a:schemeClr val="dk1"/>
              </a:solidFill>
              <a:latin typeface="Calibri"/>
              <a:ea typeface="Calibri"/>
              <a:cs typeface="Calibri"/>
              <a:sym typeface="Calibri"/>
            </a:endParaRPr>
          </a:p>
        </p:txBody>
      </p:sp>
      <p:sp>
        <p:nvSpPr>
          <p:cNvPr id="177" name="Google Shape;177;g3229c2bed87_1_111"/>
          <p:cNvSpPr/>
          <p:nvPr/>
        </p:nvSpPr>
        <p:spPr>
          <a:xfrm>
            <a:off x="7583210" y="1724739"/>
            <a:ext cx="2621100" cy="327600"/>
          </a:xfrm>
          <a:prstGeom prst="rect">
            <a:avLst/>
          </a:prstGeom>
          <a:noFill/>
          <a:ln>
            <a:noFill/>
          </a:ln>
        </p:spPr>
        <p:txBody>
          <a:bodyPr anchorCtr="0" anchor="t" bIns="0" lIns="0" spcFirstLastPara="1" rIns="0" wrap="square" tIns="0">
            <a:noAutofit/>
          </a:bodyPr>
          <a:lstStyle/>
          <a:p>
            <a:pPr indent="0" lvl="0" marL="0" marR="0" rtl="0" algn="l">
              <a:lnSpc>
                <a:spcPct val="124390"/>
              </a:lnSpc>
              <a:spcBef>
                <a:spcPts val="0"/>
              </a:spcBef>
              <a:spcAft>
                <a:spcPts val="0"/>
              </a:spcAft>
              <a:buClr>
                <a:srgbClr val="383838"/>
              </a:buClr>
              <a:buSzPts val="2050"/>
              <a:buFont typeface="PT Serif"/>
              <a:buNone/>
            </a:pPr>
            <a:r>
              <a:rPr lang="en-US" sz="2050">
                <a:solidFill>
                  <a:srgbClr val="383838"/>
                </a:solidFill>
                <a:latin typeface="PT Serif"/>
                <a:ea typeface="PT Serif"/>
                <a:cs typeface="PT Serif"/>
                <a:sym typeface="PT Serif"/>
              </a:rPr>
              <a:t>Input Stage</a:t>
            </a:r>
            <a:endParaRPr sz="2050">
              <a:solidFill>
                <a:schemeClr val="dk1"/>
              </a:solidFill>
              <a:latin typeface="Calibri"/>
              <a:ea typeface="Calibri"/>
              <a:cs typeface="Calibri"/>
              <a:sym typeface="Calibri"/>
            </a:endParaRPr>
          </a:p>
        </p:txBody>
      </p:sp>
      <p:sp>
        <p:nvSpPr>
          <p:cNvPr id="178" name="Google Shape;178;g3229c2bed87_1_111"/>
          <p:cNvSpPr/>
          <p:nvPr/>
        </p:nvSpPr>
        <p:spPr>
          <a:xfrm>
            <a:off x="7583210" y="2172176"/>
            <a:ext cx="6348300" cy="958200"/>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383838"/>
              </a:buClr>
              <a:buSzPts val="1550"/>
              <a:buFont typeface="DM Sans"/>
              <a:buNone/>
            </a:pPr>
            <a:r>
              <a:rPr lang="en-US" sz="1550">
                <a:solidFill>
                  <a:srgbClr val="383838"/>
                </a:solidFill>
                <a:latin typeface="DM Sans"/>
                <a:ea typeface="DM Sans"/>
                <a:cs typeface="DM Sans"/>
                <a:sym typeface="DM Sans"/>
              </a:rPr>
              <a:t>Users provide detailed information about the gift recipient, including personality traits, interests, and the occasion for the gift. This data forms the foundation for personalized recommendations.</a:t>
            </a:r>
            <a:endParaRPr sz="1550">
              <a:solidFill>
                <a:schemeClr val="dk1"/>
              </a:solidFill>
              <a:latin typeface="Calibri"/>
              <a:ea typeface="Calibri"/>
              <a:cs typeface="Calibri"/>
              <a:sym typeface="Calibri"/>
            </a:endParaRPr>
          </a:p>
        </p:txBody>
      </p:sp>
      <p:sp>
        <p:nvSpPr>
          <p:cNvPr id="179" name="Google Shape;179;g3229c2bed87_1_111"/>
          <p:cNvSpPr/>
          <p:nvPr/>
        </p:nvSpPr>
        <p:spPr>
          <a:xfrm>
            <a:off x="6686669" y="3967758"/>
            <a:ext cx="699000" cy="22800"/>
          </a:xfrm>
          <a:prstGeom prst="roundRect">
            <a:avLst>
              <a:gd fmla="val 131043" name="adj"/>
            </a:avLst>
          </a:prstGeom>
          <a:solidFill>
            <a:srgbClr val="D8D4D4"/>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0" name="Google Shape;180;g3229c2bed87_1_111"/>
          <p:cNvSpPr/>
          <p:nvPr/>
        </p:nvSpPr>
        <p:spPr>
          <a:xfrm>
            <a:off x="6260187" y="3754517"/>
            <a:ext cx="449400" cy="449400"/>
          </a:xfrm>
          <a:prstGeom prst="roundRect">
            <a:avLst>
              <a:gd fmla="val 6667" name="adj"/>
            </a:avLst>
          </a:prstGeom>
          <a:solidFill>
            <a:srgbClr val="F2EEEE"/>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1" name="Google Shape;181;g3229c2bed87_1_111"/>
          <p:cNvSpPr/>
          <p:nvPr/>
        </p:nvSpPr>
        <p:spPr>
          <a:xfrm>
            <a:off x="6401038" y="3821906"/>
            <a:ext cx="167700" cy="3147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383838"/>
              </a:buClr>
              <a:buSzPts val="2450"/>
              <a:buFont typeface="PT Serif"/>
              <a:buNone/>
            </a:pPr>
            <a:r>
              <a:rPr lang="en-US" sz="2450">
                <a:solidFill>
                  <a:srgbClr val="383838"/>
                </a:solidFill>
                <a:latin typeface="PT Serif"/>
                <a:ea typeface="PT Serif"/>
                <a:cs typeface="PT Serif"/>
                <a:sym typeface="PT Serif"/>
              </a:rPr>
              <a:t>2</a:t>
            </a:r>
            <a:endParaRPr sz="2450">
              <a:solidFill>
                <a:schemeClr val="dk1"/>
              </a:solidFill>
              <a:latin typeface="Calibri"/>
              <a:ea typeface="Calibri"/>
              <a:cs typeface="Calibri"/>
              <a:sym typeface="Calibri"/>
            </a:endParaRPr>
          </a:p>
        </p:txBody>
      </p:sp>
      <p:sp>
        <p:nvSpPr>
          <p:cNvPr id="182" name="Google Shape;182;g3229c2bed87_1_111"/>
          <p:cNvSpPr/>
          <p:nvPr/>
        </p:nvSpPr>
        <p:spPr>
          <a:xfrm>
            <a:off x="7583210" y="3729514"/>
            <a:ext cx="2621100" cy="327600"/>
          </a:xfrm>
          <a:prstGeom prst="rect">
            <a:avLst/>
          </a:prstGeom>
          <a:noFill/>
          <a:ln>
            <a:noFill/>
          </a:ln>
        </p:spPr>
        <p:txBody>
          <a:bodyPr anchorCtr="0" anchor="t" bIns="0" lIns="0" spcFirstLastPara="1" rIns="0" wrap="square" tIns="0">
            <a:noAutofit/>
          </a:bodyPr>
          <a:lstStyle/>
          <a:p>
            <a:pPr indent="0" lvl="0" marL="0" marR="0" rtl="0" algn="l">
              <a:lnSpc>
                <a:spcPct val="124390"/>
              </a:lnSpc>
              <a:spcBef>
                <a:spcPts val="0"/>
              </a:spcBef>
              <a:spcAft>
                <a:spcPts val="0"/>
              </a:spcAft>
              <a:buClr>
                <a:srgbClr val="383838"/>
              </a:buClr>
              <a:buSzPts val="2050"/>
              <a:buFont typeface="PT Serif"/>
              <a:buNone/>
            </a:pPr>
            <a:r>
              <a:rPr lang="en-US" sz="2050">
                <a:solidFill>
                  <a:srgbClr val="383838"/>
                </a:solidFill>
                <a:latin typeface="PT Serif"/>
                <a:ea typeface="PT Serif"/>
                <a:cs typeface="PT Serif"/>
                <a:sym typeface="PT Serif"/>
              </a:rPr>
              <a:t>Processing Stage</a:t>
            </a:r>
            <a:endParaRPr sz="2050">
              <a:solidFill>
                <a:schemeClr val="dk1"/>
              </a:solidFill>
              <a:latin typeface="Calibri"/>
              <a:ea typeface="Calibri"/>
              <a:cs typeface="Calibri"/>
              <a:sym typeface="Calibri"/>
            </a:endParaRPr>
          </a:p>
        </p:txBody>
      </p:sp>
      <p:sp>
        <p:nvSpPr>
          <p:cNvPr id="183" name="Google Shape;183;g3229c2bed87_1_111"/>
          <p:cNvSpPr/>
          <p:nvPr/>
        </p:nvSpPr>
        <p:spPr>
          <a:xfrm>
            <a:off x="7583210" y="4176951"/>
            <a:ext cx="6348300" cy="958200"/>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383838"/>
              </a:buClr>
              <a:buSzPts val="1550"/>
              <a:buFont typeface="DM Sans"/>
              <a:buNone/>
            </a:pPr>
            <a:r>
              <a:rPr lang="en-US" sz="1550">
                <a:solidFill>
                  <a:srgbClr val="383838"/>
                </a:solidFill>
                <a:latin typeface="DM Sans"/>
                <a:ea typeface="DM Sans"/>
                <a:cs typeface="DM Sans"/>
                <a:sym typeface="DM Sans"/>
              </a:rPr>
              <a:t>The chatbot employs natural language processing and sentiment analysis to interpret user inputs. It cross-references this information with its extensive book database to identify suitable matches.</a:t>
            </a:r>
            <a:endParaRPr sz="1550">
              <a:solidFill>
                <a:schemeClr val="dk1"/>
              </a:solidFill>
              <a:latin typeface="Calibri"/>
              <a:ea typeface="Calibri"/>
              <a:cs typeface="Calibri"/>
              <a:sym typeface="Calibri"/>
            </a:endParaRPr>
          </a:p>
        </p:txBody>
      </p:sp>
      <p:sp>
        <p:nvSpPr>
          <p:cNvPr id="184" name="Google Shape;184;g3229c2bed87_1_111"/>
          <p:cNvSpPr/>
          <p:nvPr/>
        </p:nvSpPr>
        <p:spPr>
          <a:xfrm>
            <a:off x="6686669" y="5972532"/>
            <a:ext cx="699000" cy="22800"/>
          </a:xfrm>
          <a:prstGeom prst="roundRect">
            <a:avLst>
              <a:gd fmla="val 131043" name="adj"/>
            </a:avLst>
          </a:prstGeom>
          <a:solidFill>
            <a:srgbClr val="D8D4D4"/>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5" name="Google Shape;185;g3229c2bed87_1_111"/>
          <p:cNvSpPr/>
          <p:nvPr/>
        </p:nvSpPr>
        <p:spPr>
          <a:xfrm>
            <a:off x="6260187" y="5759291"/>
            <a:ext cx="449400" cy="449400"/>
          </a:xfrm>
          <a:prstGeom prst="roundRect">
            <a:avLst>
              <a:gd fmla="val 6667" name="adj"/>
            </a:avLst>
          </a:prstGeom>
          <a:solidFill>
            <a:srgbClr val="F2EEEE"/>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6" name="Google Shape;186;g3229c2bed87_1_111"/>
          <p:cNvSpPr/>
          <p:nvPr/>
        </p:nvSpPr>
        <p:spPr>
          <a:xfrm>
            <a:off x="6401038" y="5826681"/>
            <a:ext cx="167700" cy="3147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383838"/>
              </a:buClr>
              <a:buSzPts val="2450"/>
              <a:buFont typeface="PT Serif"/>
              <a:buNone/>
            </a:pPr>
            <a:r>
              <a:rPr lang="en-US" sz="2450">
                <a:solidFill>
                  <a:srgbClr val="383838"/>
                </a:solidFill>
                <a:latin typeface="PT Serif"/>
                <a:ea typeface="PT Serif"/>
                <a:cs typeface="PT Serif"/>
                <a:sym typeface="PT Serif"/>
              </a:rPr>
              <a:t>3</a:t>
            </a:r>
            <a:endParaRPr sz="2450">
              <a:solidFill>
                <a:schemeClr val="dk1"/>
              </a:solidFill>
              <a:latin typeface="Calibri"/>
              <a:ea typeface="Calibri"/>
              <a:cs typeface="Calibri"/>
              <a:sym typeface="Calibri"/>
            </a:endParaRPr>
          </a:p>
        </p:txBody>
      </p:sp>
      <p:sp>
        <p:nvSpPr>
          <p:cNvPr id="187" name="Google Shape;187;g3229c2bed87_1_111"/>
          <p:cNvSpPr/>
          <p:nvPr/>
        </p:nvSpPr>
        <p:spPr>
          <a:xfrm>
            <a:off x="7583210" y="5734288"/>
            <a:ext cx="2621100" cy="327600"/>
          </a:xfrm>
          <a:prstGeom prst="rect">
            <a:avLst/>
          </a:prstGeom>
          <a:noFill/>
          <a:ln>
            <a:noFill/>
          </a:ln>
        </p:spPr>
        <p:txBody>
          <a:bodyPr anchorCtr="0" anchor="t" bIns="0" lIns="0" spcFirstLastPara="1" rIns="0" wrap="square" tIns="0">
            <a:noAutofit/>
          </a:bodyPr>
          <a:lstStyle/>
          <a:p>
            <a:pPr indent="0" lvl="0" marL="0" marR="0" rtl="0" algn="l">
              <a:lnSpc>
                <a:spcPct val="124390"/>
              </a:lnSpc>
              <a:spcBef>
                <a:spcPts val="0"/>
              </a:spcBef>
              <a:spcAft>
                <a:spcPts val="0"/>
              </a:spcAft>
              <a:buClr>
                <a:srgbClr val="383838"/>
              </a:buClr>
              <a:buSzPts val="2050"/>
              <a:buFont typeface="PT Serif"/>
              <a:buNone/>
            </a:pPr>
            <a:r>
              <a:rPr lang="en-US" sz="2050">
                <a:solidFill>
                  <a:srgbClr val="383838"/>
                </a:solidFill>
                <a:latin typeface="PT Serif"/>
                <a:ea typeface="PT Serif"/>
                <a:cs typeface="PT Serif"/>
                <a:sym typeface="PT Serif"/>
              </a:rPr>
              <a:t>Output Stage</a:t>
            </a:r>
            <a:endParaRPr sz="2050">
              <a:solidFill>
                <a:schemeClr val="dk1"/>
              </a:solidFill>
              <a:latin typeface="Calibri"/>
              <a:ea typeface="Calibri"/>
              <a:cs typeface="Calibri"/>
              <a:sym typeface="Calibri"/>
            </a:endParaRPr>
          </a:p>
        </p:txBody>
      </p:sp>
      <p:sp>
        <p:nvSpPr>
          <p:cNvPr id="188" name="Google Shape;188;g3229c2bed87_1_111"/>
          <p:cNvSpPr/>
          <p:nvPr/>
        </p:nvSpPr>
        <p:spPr>
          <a:xfrm>
            <a:off x="7583210" y="6181725"/>
            <a:ext cx="6348300" cy="1277700"/>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383838"/>
              </a:buClr>
              <a:buSzPts val="1550"/>
              <a:buFont typeface="DM Sans"/>
              <a:buNone/>
            </a:pPr>
            <a:r>
              <a:rPr lang="en-US" sz="1550">
                <a:solidFill>
                  <a:srgbClr val="383838"/>
                </a:solidFill>
                <a:latin typeface="DM Sans"/>
                <a:ea typeface="DM Sans"/>
                <a:cs typeface="DM Sans"/>
                <a:sym typeface="DM Sans"/>
              </a:rPr>
              <a:t>A curated list of book recommendations is presented, complete with titles, authors, and concise summaries. This allows users to make informed decisions based on the chatbot's personalized suggestions.</a:t>
            </a:r>
            <a:endParaRPr sz="1550">
              <a:solidFill>
                <a:schemeClr val="dk1"/>
              </a:solidFill>
              <a:latin typeface="Calibri"/>
              <a:ea typeface="Calibri"/>
              <a:cs typeface="Calibri"/>
              <a:sym typeface="Calibri"/>
            </a:endParaRPr>
          </a:p>
        </p:txBody>
      </p:sp>
      <p:pic>
        <p:nvPicPr>
          <p:cNvPr descr="preencoded.png" id="189" name="Google Shape;189;g3229c2bed87_1_111"/>
          <p:cNvPicPr preferRelativeResize="0"/>
          <p:nvPr/>
        </p:nvPicPr>
        <p:blipFill rotWithShape="1">
          <a:blip r:embed="rId3">
            <a:alphaModFix/>
          </a:blip>
          <a:srcRect b="0" l="0" r="0" t="0"/>
          <a:stretch/>
        </p:blipFill>
        <p:spPr>
          <a:xfrm>
            <a:off x="0" y="0"/>
            <a:ext cx="5486400" cy="82296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g3229c2bed87_1_133"/>
          <p:cNvSpPr/>
          <p:nvPr/>
        </p:nvSpPr>
        <p:spPr>
          <a:xfrm>
            <a:off x="671989" y="894874"/>
            <a:ext cx="7800000" cy="1260000"/>
          </a:xfrm>
          <a:prstGeom prst="rect">
            <a:avLst/>
          </a:prstGeom>
          <a:noFill/>
          <a:ln>
            <a:noFill/>
          </a:ln>
        </p:spPr>
        <p:txBody>
          <a:bodyPr anchorCtr="0" anchor="t" bIns="0" lIns="0" spcFirstLastPara="1" rIns="0" wrap="square" tIns="0">
            <a:noAutofit/>
          </a:bodyPr>
          <a:lstStyle/>
          <a:p>
            <a:pPr indent="0" lvl="0" marL="0" marR="0" rtl="0" algn="l">
              <a:lnSpc>
                <a:spcPct val="125316"/>
              </a:lnSpc>
              <a:spcBef>
                <a:spcPts val="0"/>
              </a:spcBef>
              <a:spcAft>
                <a:spcPts val="0"/>
              </a:spcAft>
              <a:buClr>
                <a:srgbClr val="020202"/>
              </a:buClr>
              <a:buSzPts val="3950"/>
              <a:buFont typeface="PT Serif"/>
              <a:buNone/>
            </a:pPr>
            <a:r>
              <a:rPr lang="en-US" sz="3950">
                <a:solidFill>
                  <a:srgbClr val="020202"/>
                </a:solidFill>
                <a:latin typeface="PT Serif"/>
                <a:ea typeface="PT Serif"/>
                <a:cs typeface="PT Serif"/>
                <a:sym typeface="PT Serif"/>
              </a:rPr>
              <a:t>What Makes This Solution Unique?</a:t>
            </a:r>
            <a:endParaRPr sz="3950">
              <a:solidFill>
                <a:schemeClr val="dk1"/>
              </a:solidFill>
              <a:latin typeface="Calibri"/>
              <a:ea typeface="Calibri"/>
              <a:cs typeface="Calibri"/>
              <a:sym typeface="Calibri"/>
            </a:endParaRPr>
          </a:p>
        </p:txBody>
      </p:sp>
      <p:sp>
        <p:nvSpPr>
          <p:cNvPr id="196" name="Google Shape;196;g3229c2bed87_1_133"/>
          <p:cNvSpPr/>
          <p:nvPr/>
        </p:nvSpPr>
        <p:spPr>
          <a:xfrm>
            <a:off x="671989" y="2442805"/>
            <a:ext cx="3804000" cy="2349900"/>
          </a:xfrm>
          <a:prstGeom prst="roundRect">
            <a:avLst>
              <a:gd fmla="val 1226" name="adj"/>
            </a:avLst>
          </a:prstGeom>
          <a:solidFill>
            <a:srgbClr val="F2EEEE"/>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7" name="Google Shape;197;g3229c2bed87_1_133"/>
          <p:cNvSpPr/>
          <p:nvPr/>
        </p:nvSpPr>
        <p:spPr>
          <a:xfrm>
            <a:off x="863918" y="2634734"/>
            <a:ext cx="2748600" cy="315000"/>
          </a:xfrm>
          <a:prstGeom prst="rect">
            <a:avLst/>
          </a:prstGeom>
          <a:noFill/>
          <a:ln>
            <a:noFill/>
          </a:ln>
        </p:spPr>
        <p:txBody>
          <a:bodyPr anchorCtr="0" anchor="t" bIns="0" lIns="0" spcFirstLastPara="1" rIns="0" wrap="square" tIns="0">
            <a:noAutofit/>
          </a:bodyPr>
          <a:lstStyle/>
          <a:p>
            <a:pPr indent="0" lvl="0" marL="0" marR="0" rtl="0" algn="l">
              <a:lnSpc>
                <a:spcPct val="125641"/>
              </a:lnSpc>
              <a:spcBef>
                <a:spcPts val="0"/>
              </a:spcBef>
              <a:spcAft>
                <a:spcPts val="0"/>
              </a:spcAft>
              <a:buClr>
                <a:srgbClr val="383838"/>
              </a:buClr>
              <a:buSzPts val="1950"/>
              <a:buFont typeface="PT Serif"/>
              <a:buNone/>
            </a:pPr>
            <a:r>
              <a:rPr lang="en-US" sz="1950">
                <a:solidFill>
                  <a:srgbClr val="383838"/>
                </a:solidFill>
                <a:latin typeface="PT Serif"/>
                <a:ea typeface="PT Serif"/>
                <a:cs typeface="PT Serif"/>
                <a:sym typeface="PT Serif"/>
              </a:rPr>
              <a:t>Personalized Interaction</a:t>
            </a:r>
            <a:endParaRPr sz="1950">
              <a:solidFill>
                <a:schemeClr val="dk1"/>
              </a:solidFill>
              <a:latin typeface="Calibri"/>
              <a:ea typeface="Calibri"/>
              <a:cs typeface="Calibri"/>
              <a:sym typeface="Calibri"/>
            </a:endParaRPr>
          </a:p>
        </p:txBody>
      </p:sp>
      <p:sp>
        <p:nvSpPr>
          <p:cNvPr id="198" name="Google Shape;198;g3229c2bed87_1_133"/>
          <p:cNvSpPr/>
          <p:nvPr/>
        </p:nvSpPr>
        <p:spPr>
          <a:xfrm>
            <a:off x="863918" y="3064907"/>
            <a:ext cx="3420300" cy="1536000"/>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383838"/>
              </a:buClr>
              <a:buSzPts val="1500"/>
              <a:buFont typeface="DM Sans"/>
              <a:buNone/>
            </a:pPr>
            <a:r>
              <a:rPr lang="en-US" sz="1500">
                <a:solidFill>
                  <a:srgbClr val="383838"/>
                </a:solidFill>
                <a:latin typeface="DM Sans"/>
                <a:ea typeface="DM Sans"/>
                <a:cs typeface="DM Sans"/>
                <a:sym typeface="DM Sans"/>
              </a:rPr>
              <a:t>Our chatbot tailors recommendations based on detailed user inputs about the recipient, ensuring each suggestion is uniquely matched to individual preferences and interests.</a:t>
            </a:r>
            <a:endParaRPr sz="1500">
              <a:solidFill>
                <a:schemeClr val="dk1"/>
              </a:solidFill>
              <a:latin typeface="Calibri"/>
              <a:ea typeface="Calibri"/>
              <a:cs typeface="Calibri"/>
              <a:sym typeface="Calibri"/>
            </a:endParaRPr>
          </a:p>
        </p:txBody>
      </p:sp>
      <p:sp>
        <p:nvSpPr>
          <p:cNvPr id="199" name="Google Shape;199;g3229c2bed87_1_133"/>
          <p:cNvSpPr/>
          <p:nvPr/>
        </p:nvSpPr>
        <p:spPr>
          <a:xfrm>
            <a:off x="4667964" y="2442805"/>
            <a:ext cx="3804000" cy="2349900"/>
          </a:xfrm>
          <a:prstGeom prst="roundRect">
            <a:avLst>
              <a:gd fmla="val 1226" name="adj"/>
            </a:avLst>
          </a:prstGeom>
          <a:solidFill>
            <a:srgbClr val="F2EEEE"/>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0" name="Google Shape;200;g3229c2bed87_1_133"/>
          <p:cNvSpPr/>
          <p:nvPr/>
        </p:nvSpPr>
        <p:spPr>
          <a:xfrm>
            <a:off x="4859893" y="2634734"/>
            <a:ext cx="2747700" cy="315000"/>
          </a:xfrm>
          <a:prstGeom prst="rect">
            <a:avLst/>
          </a:prstGeom>
          <a:noFill/>
          <a:ln>
            <a:noFill/>
          </a:ln>
        </p:spPr>
        <p:txBody>
          <a:bodyPr anchorCtr="0" anchor="t" bIns="0" lIns="0" spcFirstLastPara="1" rIns="0" wrap="square" tIns="0">
            <a:noAutofit/>
          </a:bodyPr>
          <a:lstStyle/>
          <a:p>
            <a:pPr indent="0" lvl="0" marL="0" marR="0" rtl="0" algn="l">
              <a:lnSpc>
                <a:spcPct val="125641"/>
              </a:lnSpc>
              <a:spcBef>
                <a:spcPts val="0"/>
              </a:spcBef>
              <a:spcAft>
                <a:spcPts val="0"/>
              </a:spcAft>
              <a:buClr>
                <a:srgbClr val="383838"/>
              </a:buClr>
              <a:buSzPts val="1950"/>
              <a:buFont typeface="PT Serif"/>
              <a:buNone/>
            </a:pPr>
            <a:r>
              <a:rPr lang="en-US" sz="1950">
                <a:solidFill>
                  <a:srgbClr val="383838"/>
                </a:solidFill>
                <a:latin typeface="PT Serif"/>
                <a:ea typeface="PT Serif"/>
                <a:cs typeface="PT Serif"/>
                <a:sym typeface="PT Serif"/>
              </a:rPr>
              <a:t>Advanced AI Integration</a:t>
            </a:r>
            <a:endParaRPr sz="1950">
              <a:solidFill>
                <a:schemeClr val="dk1"/>
              </a:solidFill>
              <a:latin typeface="Calibri"/>
              <a:ea typeface="Calibri"/>
              <a:cs typeface="Calibri"/>
              <a:sym typeface="Calibri"/>
            </a:endParaRPr>
          </a:p>
        </p:txBody>
      </p:sp>
      <p:sp>
        <p:nvSpPr>
          <p:cNvPr id="201" name="Google Shape;201;g3229c2bed87_1_133"/>
          <p:cNvSpPr/>
          <p:nvPr/>
        </p:nvSpPr>
        <p:spPr>
          <a:xfrm>
            <a:off x="4859893" y="3064907"/>
            <a:ext cx="3420300" cy="1536000"/>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383838"/>
              </a:buClr>
              <a:buSzPts val="1500"/>
              <a:buFont typeface="DM Sans"/>
              <a:buNone/>
            </a:pPr>
            <a:r>
              <a:rPr lang="en-US" sz="1500">
                <a:solidFill>
                  <a:srgbClr val="383838"/>
                </a:solidFill>
                <a:latin typeface="DM Sans"/>
                <a:ea typeface="DM Sans"/>
                <a:cs typeface="DM Sans"/>
                <a:sym typeface="DM Sans"/>
              </a:rPr>
              <a:t>Utilizing Google Gemini LLM, our solution offers superior natural language understanding and generation, providing more accurate and context-aware responses.</a:t>
            </a:r>
            <a:endParaRPr sz="1500">
              <a:solidFill>
                <a:schemeClr val="dk1"/>
              </a:solidFill>
              <a:latin typeface="Calibri"/>
              <a:ea typeface="Calibri"/>
              <a:cs typeface="Calibri"/>
              <a:sym typeface="Calibri"/>
            </a:endParaRPr>
          </a:p>
        </p:txBody>
      </p:sp>
      <p:sp>
        <p:nvSpPr>
          <p:cNvPr id="202" name="Google Shape;202;g3229c2bed87_1_133"/>
          <p:cNvSpPr/>
          <p:nvPr/>
        </p:nvSpPr>
        <p:spPr>
          <a:xfrm>
            <a:off x="671989" y="4984671"/>
            <a:ext cx="3804000" cy="2349900"/>
          </a:xfrm>
          <a:prstGeom prst="roundRect">
            <a:avLst>
              <a:gd fmla="val 1226" name="adj"/>
            </a:avLst>
          </a:prstGeom>
          <a:solidFill>
            <a:srgbClr val="F2EEEE"/>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3" name="Google Shape;203;g3229c2bed87_1_133"/>
          <p:cNvSpPr/>
          <p:nvPr/>
        </p:nvSpPr>
        <p:spPr>
          <a:xfrm>
            <a:off x="863918" y="5176599"/>
            <a:ext cx="2960100" cy="315000"/>
          </a:xfrm>
          <a:prstGeom prst="rect">
            <a:avLst/>
          </a:prstGeom>
          <a:noFill/>
          <a:ln>
            <a:noFill/>
          </a:ln>
        </p:spPr>
        <p:txBody>
          <a:bodyPr anchorCtr="0" anchor="t" bIns="0" lIns="0" spcFirstLastPara="1" rIns="0" wrap="square" tIns="0">
            <a:noAutofit/>
          </a:bodyPr>
          <a:lstStyle/>
          <a:p>
            <a:pPr indent="0" lvl="0" marL="0" marR="0" rtl="0" algn="l">
              <a:lnSpc>
                <a:spcPct val="125641"/>
              </a:lnSpc>
              <a:spcBef>
                <a:spcPts val="0"/>
              </a:spcBef>
              <a:spcAft>
                <a:spcPts val="0"/>
              </a:spcAft>
              <a:buClr>
                <a:srgbClr val="383838"/>
              </a:buClr>
              <a:buSzPts val="1950"/>
              <a:buFont typeface="PT Serif"/>
              <a:buNone/>
            </a:pPr>
            <a:r>
              <a:rPr lang="en-US" sz="1950">
                <a:solidFill>
                  <a:srgbClr val="383838"/>
                </a:solidFill>
                <a:latin typeface="PT Serif"/>
                <a:ea typeface="PT Serif"/>
                <a:cs typeface="PT Serif"/>
                <a:sym typeface="PT Serif"/>
              </a:rPr>
              <a:t>Extensive Database Access</a:t>
            </a:r>
            <a:endParaRPr sz="1950">
              <a:solidFill>
                <a:schemeClr val="dk1"/>
              </a:solidFill>
              <a:latin typeface="Calibri"/>
              <a:ea typeface="Calibri"/>
              <a:cs typeface="Calibri"/>
              <a:sym typeface="Calibri"/>
            </a:endParaRPr>
          </a:p>
        </p:txBody>
      </p:sp>
      <p:sp>
        <p:nvSpPr>
          <p:cNvPr id="204" name="Google Shape;204;g3229c2bed87_1_133"/>
          <p:cNvSpPr/>
          <p:nvPr/>
        </p:nvSpPr>
        <p:spPr>
          <a:xfrm>
            <a:off x="863918" y="5606772"/>
            <a:ext cx="3420300" cy="1536000"/>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383838"/>
              </a:buClr>
              <a:buSzPts val="1500"/>
              <a:buFont typeface="DM Sans"/>
              <a:buNone/>
            </a:pPr>
            <a:r>
              <a:rPr lang="en-US" sz="1500">
                <a:solidFill>
                  <a:srgbClr val="383838"/>
                </a:solidFill>
                <a:latin typeface="DM Sans"/>
                <a:ea typeface="DM Sans"/>
                <a:cs typeface="DM Sans"/>
                <a:sym typeface="DM Sans"/>
              </a:rPr>
              <a:t>Integration with OpenLibrary API provides access to a vast collection of books, enabling diverse and comprehensive recommendations across genres and interests.</a:t>
            </a:r>
            <a:endParaRPr sz="1500">
              <a:solidFill>
                <a:schemeClr val="dk1"/>
              </a:solidFill>
              <a:latin typeface="Calibri"/>
              <a:ea typeface="Calibri"/>
              <a:cs typeface="Calibri"/>
              <a:sym typeface="Calibri"/>
            </a:endParaRPr>
          </a:p>
        </p:txBody>
      </p:sp>
      <p:sp>
        <p:nvSpPr>
          <p:cNvPr id="205" name="Google Shape;205;g3229c2bed87_1_133"/>
          <p:cNvSpPr/>
          <p:nvPr/>
        </p:nvSpPr>
        <p:spPr>
          <a:xfrm>
            <a:off x="4667964" y="4984671"/>
            <a:ext cx="3804000" cy="2349900"/>
          </a:xfrm>
          <a:prstGeom prst="roundRect">
            <a:avLst>
              <a:gd fmla="val 1226" name="adj"/>
            </a:avLst>
          </a:prstGeom>
          <a:solidFill>
            <a:srgbClr val="F2EEEE"/>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6" name="Google Shape;206;g3229c2bed87_1_133"/>
          <p:cNvSpPr/>
          <p:nvPr/>
        </p:nvSpPr>
        <p:spPr>
          <a:xfrm>
            <a:off x="4859893" y="5176599"/>
            <a:ext cx="2886900" cy="315000"/>
          </a:xfrm>
          <a:prstGeom prst="rect">
            <a:avLst/>
          </a:prstGeom>
          <a:noFill/>
          <a:ln>
            <a:noFill/>
          </a:ln>
        </p:spPr>
        <p:txBody>
          <a:bodyPr anchorCtr="0" anchor="t" bIns="0" lIns="0" spcFirstLastPara="1" rIns="0" wrap="square" tIns="0">
            <a:noAutofit/>
          </a:bodyPr>
          <a:lstStyle/>
          <a:p>
            <a:pPr indent="0" lvl="0" marL="0" marR="0" rtl="0" algn="l">
              <a:lnSpc>
                <a:spcPct val="125641"/>
              </a:lnSpc>
              <a:spcBef>
                <a:spcPts val="0"/>
              </a:spcBef>
              <a:spcAft>
                <a:spcPts val="0"/>
              </a:spcAft>
              <a:buClr>
                <a:srgbClr val="383838"/>
              </a:buClr>
              <a:buSzPts val="1950"/>
              <a:buFont typeface="PT Serif"/>
              <a:buNone/>
            </a:pPr>
            <a:r>
              <a:rPr lang="en-US" sz="1950">
                <a:solidFill>
                  <a:srgbClr val="383838"/>
                </a:solidFill>
                <a:latin typeface="PT Serif"/>
                <a:ea typeface="PT Serif"/>
                <a:cs typeface="PT Serif"/>
                <a:sym typeface="PT Serif"/>
              </a:rPr>
              <a:t>Seamless User Experience</a:t>
            </a:r>
            <a:endParaRPr sz="1950">
              <a:solidFill>
                <a:schemeClr val="dk1"/>
              </a:solidFill>
              <a:latin typeface="Calibri"/>
              <a:ea typeface="Calibri"/>
              <a:cs typeface="Calibri"/>
              <a:sym typeface="Calibri"/>
            </a:endParaRPr>
          </a:p>
        </p:txBody>
      </p:sp>
      <p:sp>
        <p:nvSpPr>
          <p:cNvPr id="207" name="Google Shape;207;g3229c2bed87_1_133"/>
          <p:cNvSpPr/>
          <p:nvPr/>
        </p:nvSpPr>
        <p:spPr>
          <a:xfrm>
            <a:off x="4859893" y="5606772"/>
            <a:ext cx="3420300" cy="1536000"/>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383838"/>
              </a:buClr>
              <a:buSzPts val="1500"/>
              <a:buFont typeface="DM Sans"/>
              <a:buNone/>
            </a:pPr>
            <a:r>
              <a:rPr lang="en-US" sz="1500">
                <a:solidFill>
                  <a:srgbClr val="383838"/>
                </a:solidFill>
                <a:latin typeface="DM Sans"/>
                <a:ea typeface="DM Sans"/>
                <a:cs typeface="DM Sans"/>
                <a:sym typeface="DM Sans"/>
              </a:rPr>
              <a:t>The Gradio interface ensures an intuitive and user-friendly interaction, making the book selection process enjoyable and effortless for users of all technical abilities.</a:t>
            </a:r>
            <a:endParaRPr sz="1500">
              <a:solidFill>
                <a:schemeClr val="dk1"/>
              </a:solidFill>
              <a:latin typeface="Calibri"/>
              <a:ea typeface="Calibri"/>
              <a:cs typeface="Calibri"/>
              <a:sym typeface="Calibri"/>
            </a:endParaRPr>
          </a:p>
        </p:txBody>
      </p:sp>
      <p:pic>
        <p:nvPicPr>
          <p:cNvPr descr="preencoded.png" id="208" name="Google Shape;208;g3229c2bed87_1_133"/>
          <p:cNvPicPr preferRelativeResize="0"/>
          <p:nvPr/>
        </p:nvPicPr>
        <p:blipFill rotWithShape="1">
          <a:blip r:embed="rId3">
            <a:alphaModFix/>
          </a:blip>
          <a:srcRect b="0" l="0" r="0" t="0"/>
          <a:stretch/>
        </p:blipFill>
        <p:spPr>
          <a:xfrm>
            <a:off x="9837658" y="251459"/>
            <a:ext cx="4120752" cy="2546747"/>
          </a:xfrm>
          <a:prstGeom prst="rect">
            <a:avLst/>
          </a:prstGeom>
          <a:noFill/>
          <a:ln>
            <a:noFill/>
          </a:ln>
        </p:spPr>
      </p:pic>
      <p:pic>
        <p:nvPicPr>
          <p:cNvPr descr="preencoded.png" id="209" name="Google Shape;209;g3229c2bed87_1_133"/>
          <p:cNvPicPr preferRelativeResize="0"/>
          <p:nvPr/>
        </p:nvPicPr>
        <p:blipFill rotWithShape="1">
          <a:blip r:embed="rId4">
            <a:alphaModFix/>
          </a:blip>
          <a:srcRect b="0" l="0" r="0" t="0"/>
          <a:stretch/>
        </p:blipFill>
        <p:spPr>
          <a:xfrm>
            <a:off x="9837658" y="2944772"/>
            <a:ext cx="4120871" cy="2546866"/>
          </a:xfrm>
          <a:prstGeom prst="rect">
            <a:avLst/>
          </a:prstGeom>
          <a:noFill/>
          <a:ln>
            <a:noFill/>
          </a:ln>
        </p:spPr>
      </p:pic>
      <p:pic>
        <p:nvPicPr>
          <p:cNvPr descr="preencoded.png" id="210" name="Google Shape;210;g3229c2bed87_1_133"/>
          <p:cNvPicPr preferRelativeResize="0"/>
          <p:nvPr/>
        </p:nvPicPr>
        <p:blipFill rotWithShape="1">
          <a:blip r:embed="rId5">
            <a:alphaModFix/>
          </a:blip>
          <a:srcRect b="0" l="0" r="0" t="0"/>
          <a:stretch/>
        </p:blipFill>
        <p:spPr>
          <a:xfrm>
            <a:off x="9837657" y="5602990"/>
            <a:ext cx="4120752" cy="2546747"/>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2024-12-23T23:33:27Z</dcterms:created>
  <dc:creator>PptxGenJS</dc:creator>
</cp:coreProperties>
</file>